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B0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6" d="100"/>
          <a:sy n="76" d="100"/>
        </p:scale>
        <p:origin x="14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25B4D-5882-4AED-8910-8BED186D2348}" type="datetimeFigureOut">
              <a:rPr lang="en-US" smtClean="0"/>
              <a:t>9/9/2020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E3B03-E3BC-426B-8AFE-C54378D33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465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25B4D-5882-4AED-8910-8BED186D2348}" type="datetimeFigureOut">
              <a:rPr lang="en-US" smtClean="0"/>
              <a:t>9/9/2020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E3B03-E3BC-426B-8AFE-C54378D33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846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25B4D-5882-4AED-8910-8BED186D2348}" type="datetimeFigureOut">
              <a:rPr lang="en-US" smtClean="0"/>
              <a:t>9/9/2020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E3B03-E3BC-426B-8AFE-C54378D33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125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25B4D-5882-4AED-8910-8BED186D2348}" type="datetimeFigureOut">
              <a:rPr lang="en-US" smtClean="0"/>
              <a:t>9/9/2020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E3B03-E3BC-426B-8AFE-C54378D33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01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25B4D-5882-4AED-8910-8BED186D2348}" type="datetimeFigureOut">
              <a:rPr lang="en-US" smtClean="0"/>
              <a:t>9/9/2020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E3B03-E3BC-426B-8AFE-C54378D33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36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25B4D-5882-4AED-8910-8BED186D2348}" type="datetimeFigureOut">
              <a:rPr lang="en-US" smtClean="0"/>
              <a:t>9/9/2020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E3B03-E3BC-426B-8AFE-C54378D33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345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25B4D-5882-4AED-8910-8BED186D2348}" type="datetimeFigureOut">
              <a:rPr lang="en-US" smtClean="0"/>
              <a:t>9/9/2020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E3B03-E3BC-426B-8AFE-C54378D33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676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25B4D-5882-4AED-8910-8BED186D2348}" type="datetimeFigureOut">
              <a:rPr lang="en-US" smtClean="0"/>
              <a:t>9/9/2020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E3B03-E3BC-426B-8AFE-C54378D33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403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25B4D-5882-4AED-8910-8BED186D2348}" type="datetimeFigureOut">
              <a:rPr lang="en-US" smtClean="0"/>
              <a:t>9/9/2020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E3B03-E3BC-426B-8AFE-C54378D33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895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25B4D-5882-4AED-8910-8BED186D2348}" type="datetimeFigureOut">
              <a:rPr lang="en-US" smtClean="0"/>
              <a:t>9/9/2020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E3B03-E3BC-426B-8AFE-C54378D33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543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25B4D-5882-4AED-8910-8BED186D2348}" type="datetimeFigureOut">
              <a:rPr lang="en-US" smtClean="0"/>
              <a:t>9/9/2020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E3B03-E3BC-426B-8AFE-C54378D33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391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925B4D-5882-4AED-8910-8BED186D2348}" type="datetimeFigureOut">
              <a:rPr lang="en-US" smtClean="0"/>
              <a:t>9/9/2020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0E3B03-E3BC-426B-8AFE-C54378D33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266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8F57A90-1B33-4997-85E3-7054394F5CBC}"/>
              </a:ext>
            </a:extLst>
          </p:cNvPr>
          <p:cNvSpPr/>
          <p:nvPr/>
        </p:nvSpPr>
        <p:spPr>
          <a:xfrm>
            <a:off x="5802298" y="3533313"/>
            <a:ext cx="1429305" cy="1145219"/>
          </a:xfrm>
          <a:prstGeom prst="roundRect">
            <a:avLst/>
          </a:prstGeom>
          <a:solidFill>
            <a:srgbClr val="E6B0B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Fire Checking</a:t>
            </a:r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D72F634E-8885-427E-A0E7-455B5D79252C}"/>
              </a:ext>
            </a:extLst>
          </p:cNvPr>
          <p:cNvSpPr/>
          <p:nvPr/>
        </p:nvSpPr>
        <p:spPr>
          <a:xfrm>
            <a:off x="6403018" y="1305016"/>
            <a:ext cx="264852" cy="2228297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C8040F5-C898-485D-96A2-A4BB7A70E57E}"/>
              </a:ext>
            </a:extLst>
          </p:cNvPr>
          <p:cNvSpPr/>
          <p:nvPr/>
        </p:nvSpPr>
        <p:spPr>
          <a:xfrm>
            <a:off x="2290069" y="3533313"/>
            <a:ext cx="1720789" cy="114521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Water &amp; Sewer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Operational Checking</a:t>
            </a:r>
          </a:p>
        </p:txBody>
      </p:sp>
      <p:sp>
        <p:nvSpPr>
          <p:cNvPr id="18" name="Arrow: Down 17">
            <a:extLst>
              <a:ext uri="{FF2B5EF4-FFF2-40B4-BE49-F238E27FC236}">
                <a16:creationId xmlns:a16="http://schemas.microsoft.com/office/drawing/2014/main" id="{5169D351-3D04-4738-ABFF-7489951A7A65}"/>
              </a:ext>
            </a:extLst>
          </p:cNvPr>
          <p:cNvSpPr/>
          <p:nvPr/>
        </p:nvSpPr>
        <p:spPr>
          <a:xfrm>
            <a:off x="3074633" y="1305016"/>
            <a:ext cx="264853" cy="2228297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B8FDD6FB-77E0-49D4-802A-76F619197802}"/>
              </a:ext>
            </a:extLst>
          </p:cNvPr>
          <p:cNvSpPr/>
          <p:nvPr/>
        </p:nvSpPr>
        <p:spPr>
          <a:xfrm>
            <a:off x="2290069" y="304888"/>
            <a:ext cx="1720789" cy="100900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Water &amp; Sewer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Capital Reserves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1BB66777-B7A7-4FEE-A891-CE3BD216DFD7}"/>
              </a:ext>
            </a:extLst>
          </p:cNvPr>
          <p:cNvSpPr/>
          <p:nvPr/>
        </p:nvSpPr>
        <p:spPr>
          <a:xfrm>
            <a:off x="5656557" y="296012"/>
            <a:ext cx="1720789" cy="1009004"/>
          </a:xfrm>
          <a:prstGeom prst="roundRect">
            <a:avLst/>
          </a:prstGeom>
          <a:solidFill>
            <a:srgbClr val="E6B0B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Fire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Capital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Reserves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E5DCA0C-EA41-4582-8978-903368F4EE64}"/>
              </a:ext>
            </a:extLst>
          </p:cNvPr>
          <p:cNvSpPr txBox="1"/>
          <p:nvPr/>
        </p:nvSpPr>
        <p:spPr>
          <a:xfrm>
            <a:off x="4010858" y="5746376"/>
            <a:ext cx="1903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Existing June 2020</a:t>
            </a:r>
          </a:p>
        </p:txBody>
      </p:sp>
    </p:spTree>
    <p:extLst>
      <p:ext uri="{BB962C8B-B14F-4D97-AF65-F5344CB8AC3E}">
        <p14:creationId xmlns:p14="http://schemas.microsoft.com/office/powerpoint/2010/main" val="436925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1E7B661-038C-422E-A14B-B307DC08300D}"/>
              </a:ext>
            </a:extLst>
          </p:cNvPr>
          <p:cNvSpPr/>
          <p:nvPr/>
        </p:nvSpPr>
        <p:spPr>
          <a:xfrm>
            <a:off x="4962617" y="3073151"/>
            <a:ext cx="1429305" cy="1145219"/>
          </a:xfrm>
          <a:prstGeom prst="roundRect">
            <a:avLst/>
          </a:prstGeom>
          <a:solidFill>
            <a:srgbClr val="E6B0B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Fire Capital Checking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8F57A90-1B33-4997-85E3-7054394F5CBC}"/>
              </a:ext>
            </a:extLst>
          </p:cNvPr>
          <p:cNvSpPr/>
          <p:nvPr/>
        </p:nvSpPr>
        <p:spPr>
          <a:xfrm>
            <a:off x="6535444" y="5144611"/>
            <a:ext cx="1429305" cy="1145219"/>
          </a:xfrm>
          <a:prstGeom prst="roundRect">
            <a:avLst/>
          </a:prstGeom>
          <a:solidFill>
            <a:srgbClr val="E6B0B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Fire Checking</a:t>
            </a:r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315F1B2D-61AC-4D63-8E11-0CF6384377C2}"/>
              </a:ext>
            </a:extLst>
          </p:cNvPr>
          <p:cNvSpPr/>
          <p:nvPr/>
        </p:nvSpPr>
        <p:spPr>
          <a:xfrm>
            <a:off x="5591726" y="2343705"/>
            <a:ext cx="264852" cy="729446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D72F634E-8885-427E-A0E7-455B5D79252C}"/>
              </a:ext>
            </a:extLst>
          </p:cNvPr>
          <p:cNvSpPr/>
          <p:nvPr/>
        </p:nvSpPr>
        <p:spPr>
          <a:xfrm>
            <a:off x="7112495" y="2276373"/>
            <a:ext cx="284833" cy="286749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777BE44-DAA5-4C6F-AF84-1A9428CAD436}"/>
              </a:ext>
            </a:extLst>
          </p:cNvPr>
          <p:cNvSpPr/>
          <p:nvPr/>
        </p:nvSpPr>
        <p:spPr>
          <a:xfrm>
            <a:off x="1077161" y="1328313"/>
            <a:ext cx="1429305" cy="114521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Capital Restricted Reserves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27B45720-0143-4EB9-A53E-759FA344EDC9}"/>
              </a:ext>
            </a:extLst>
          </p:cNvPr>
          <p:cNvSpPr/>
          <p:nvPr/>
        </p:nvSpPr>
        <p:spPr>
          <a:xfrm>
            <a:off x="2649989" y="1328313"/>
            <a:ext cx="1429305" cy="114521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Operational Reserves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24F9668-408D-45B1-B3E8-CEAC0D985C8A}"/>
              </a:ext>
            </a:extLst>
          </p:cNvPr>
          <p:cNvSpPr/>
          <p:nvPr/>
        </p:nvSpPr>
        <p:spPr>
          <a:xfrm>
            <a:off x="1077161" y="3597803"/>
            <a:ext cx="1429305" cy="114521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Capital Checking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C8040F5-C898-485D-96A2-A4BB7A70E57E}"/>
              </a:ext>
            </a:extLst>
          </p:cNvPr>
          <p:cNvSpPr/>
          <p:nvPr/>
        </p:nvSpPr>
        <p:spPr>
          <a:xfrm>
            <a:off x="2673665" y="5143863"/>
            <a:ext cx="1429305" cy="114521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Operational Checking</a:t>
            </a:r>
          </a:p>
        </p:txBody>
      </p:sp>
      <p:sp>
        <p:nvSpPr>
          <p:cNvPr id="17" name="Arrow: Down 16">
            <a:extLst>
              <a:ext uri="{FF2B5EF4-FFF2-40B4-BE49-F238E27FC236}">
                <a16:creationId xmlns:a16="http://schemas.microsoft.com/office/drawing/2014/main" id="{D1A07618-0E5A-4EA6-9F25-F7AEF4432D61}"/>
              </a:ext>
            </a:extLst>
          </p:cNvPr>
          <p:cNvSpPr/>
          <p:nvPr/>
        </p:nvSpPr>
        <p:spPr>
          <a:xfrm>
            <a:off x="1687789" y="2764453"/>
            <a:ext cx="253244" cy="828648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row: Down 17">
            <a:extLst>
              <a:ext uri="{FF2B5EF4-FFF2-40B4-BE49-F238E27FC236}">
                <a16:creationId xmlns:a16="http://schemas.microsoft.com/office/drawing/2014/main" id="{5169D351-3D04-4738-ABFF-7489951A7A65}"/>
              </a:ext>
            </a:extLst>
          </p:cNvPr>
          <p:cNvSpPr/>
          <p:nvPr/>
        </p:nvSpPr>
        <p:spPr>
          <a:xfrm>
            <a:off x="3255892" y="2737246"/>
            <a:ext cx="272855" cy="2406617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B8FDD6FB-77E0-49D4-802A-76F619197802}"/>
              </a:ext>
            </a:extLst>
          </p:cNvPr>
          <p:cNvSpPr/>
          <p:nvPr/>
        </p:nvSpPr>
        <p:spPr>
          <a:xfrm>
            <a:off x="1853958" y="296012"/>
            <a:ext cx="1881681" cy="597206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Water &amp; Sewer Capital Reserves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1BB66777-B7A7-4FEE-A891-CE3BD216DFD7}"/>
              </a:ext>
            </a:extLst>
          </p:cNvPr>
          <p:cNvSpPr/>
          <p:nvPr/>
        </p:nvSpPr>
        <p:spPr>
          <a:xfrm>
            <a:off x="5630943" y="296012"/>
            <a:ext cx="1746403" cy="596832"/>
          </a:xfrm>
          <a:prstGeom prst="roundRect">
            <a:avLst/>
          </a:prstGeom>
          <a:solidFill>
            <a:srgbClr val="E6B0B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Fire Capital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Reserves</a:t>
            </a:r>
          </a:p>
        </p:txBody>
      </p:sp>
      <p:sp>
        <p:nvSpPr>
          <p:cNvPr id="21" name="Arrow: Down 20">
            <a:extLst>
              <a:ext uri="{FF2B5EF4-FFF2-40B4-BE49-F238E27FC236}">
                <a16:creationId xmlns:a16="http://schemas.microsoft.com/office/drawing/2014/main" id="{ED28FFEB-3F16-41F7-943A-1DA6A6CAB2E7}"/>
              </a:ext>
            </a:extLst>
          </p:cNvPr>
          <p:cNvSpPr/>
          <p:nvPr/>
        </p:nvSpPr>
        <p:spPr>
          <a:xfrm>
            <a:off x="6403018" y="892844"/>
            <a:ext cx="271368" cy="1404826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10579FB-2F19-4DD0-9DD4-2224F0D8470C}"/>
              </a:ext>
            </a:extLst>
          </p:cNvPr>
          <p:cNvSpPr/>
          <p:nvPr/>
        </p:nvSpPr>
        <p:spPr>
          <a:xfrm>
            <a:off x="5658782" y="2276374"/>
            <a:ext cx="1569866" cy="13316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6A25BBE-5075-4401-B120-7D4D5E6B0F4D}"/>
              </a:ext>
            </a:extLst>
          </p:cNvPr>
          <p:cNvCxnSpPr>
            <a:cxnSpLocks/>
          </p:cNvCxnSpPr>
          <p:nvPr/>
        </p:nvCxnSpPr>
        <p:spPr>
          <a:xfrm>
            <a:off x="1919059" y="295264"/>
            <a:ext cx="1666823" cy="5832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B235151-81E6-45FD-B2D5-77EEB97EB2C2}"/>
              </a:ext>
            </a:extLst>
          </p:cNvPr>
          <p:cNvCxnSpPr>
            <a:cxnSpLocks/>
          </p:cNvCxnSpPr>
          <p:nvPr/>
        </p:nvCxnSpPr>
        <p:spPr>
          <a:xfrm flipV="1">
            <a:off x="1919059" y="295264"/>
            <a:ext cx="1746403" cy="5975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9689862C-1847-4BAB-BC9E-684B5908C203}"/>
              </a:ext>
            </a:extLst>
          </p:cNvPr>
          <p:cNvSpPr/>
          <p:nvPr/>
        </p:nvSpPr>
        <p:spPr>
          <a:xfrm>
            <a:off x="975067" y="1207362"/>
            <a:ext cx="1602423" cy="4003829"/>
          </a:xfrm>
          <a:prstGeom prst="rect">
            <a:avLst/>
          </a:prstGeom>
          <a:noFill/>
          <a:ln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36119E-BF6D-4B18-829A-D744723D101D}"/>
              </a:ext>
            </a:extLst>
          </p:cNvPr>
          <p:cNvSpPr txBox="1"/>
          <p:nvPr/>
        </p:nvSpPr>
        <p:spPr>
          <a:xfrm>
            <a:off x="1513532" y="2487454"/>
            <a:ext cx="5870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(Big R)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41B2812-7176-420C-8FB6-DEF911945437}"/>
              </a:ext>
            </a:extLst>
          </p:cNvPr>
          <p:cNvSpPr txBox="1"/>
          <p:nvPr/>
        </p:nvSpPr>
        <p:spPr>
          <a:xfrm>
            <a:off x="3027368" y="2460247"/>
            <a:ext cx="708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(Little R)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A34D7BB-CAA1-4AF1-B1A2-BD5EE961D386}"/>
              </a:ext>
            </a:extLst>
          </p:cNvPr>
          <p:cNvSpPr txBox="1"/>
          <p:nvPr/>
        </p:nvSpPr>
        <p:spPr>
          <a:xfrm rot="16200000">
            <a:off x="7630655" y="2838952"/>
            <a:ext cx="17429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Surplus Fire Funds</a:t>
            </a:r>
          </a:p>
          <a:p>
            <a:pPr algn="ctr"/>
            <a:r>
              <a:rPr lang="en-US" sz="1200" dirty="0"/>
              <a:t>Designated Fire Reserves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FE891DB-B525-4589-B8E2-8CDB67A139D1}"/>
              </a:ext>
            </a:extLst>
          </p:cNvPr>
          <p:cNvSpPr txBox="1"/>
          <p:nvPr/>
        </p:nvSpPr>
        <p:spPr>
          <a:xfrm>
            <a:off x="4945467" y="4244102"/>
            <a:ext cx="14221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Fire Capital Projects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ECEB793-0CCA-4A22-A03B-E5F1766D3FDB}"/>
              </a:ext>
            </a:extLst>
          </p:cNvPr>
          <p:cNvGrpSpPr/>
          <p:nvPr/>
        </p:nvGrpSpPr>
        <p:grpSpPr>
          <a:xfrm>
            <a:off x="4079295" y="1802167"/>
            <a:ext cx="317380" cy="4083728"/>
            <a:chOff x="3926890" y="1802167"/>
            <a:chExt cx="317380" cy="4083728"/>
          </a:xfrm>
        </p:grpSpPr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917B4E95-A2CA-4A0F-AF55-E0835BF897E8}"/>
                </a:ext>
              </a:extLst>
            </p:cNvPr>
            <p:cNvCxnSpPr/>
            <p:nvPr/>
          </p:nvCxnSpPr>
          <p:spPr>
            <a:xfrm>
              <a:off x="3950565" y="5885895"/>
              <a:ext cx="293705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6E5D5542-9B4C-4BF2-9340-59788E2AF8F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198258" y="1802167"/>
              <a:ext cx="37871" cy="4070442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C4969DEC-A1B4-4714-A63A-76313C87AD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26890" y="1802167"/>
              <a:ext cx="271368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E66AF827-731F-4882-817D-1CF906DE44B2}"/>
              </a:ext>
            </a:extLst>
          </p:cNvPr>
          <p:cNvCxnSpPr/>
          <p:nvPr/>
        </p:nvCxnSpPr>
        <p:spPr>
          <a:xfrm>
            <a:off x="7972896" y="5634965"/>
            <a:ext cx="293705" cy="0"/>
          </a:xfrm>
          <a:prstGeom prst="straightConnector1">
            <a:avLst/>
          </a:prstGeom>
          <a:ln w="38100">
            <a:solidFill>
              <a:srgbClr val="E6B0B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57E4988A-4CE3-4F92-9E32-AAAEEAC734A5}"/>
              </a:ext>
            </a:extLst>
          </p:cNvPr>
          <p:cNvCxnSpPr>
            <a:cxnSpLocks/>
          </p:cNvCxnSpPr>
          <p:nvPr/>
        </p:nvCxnSpPr>
        <p:spPr>
          <a:xfrm flipH="1" flipV="1">
            <a:off x="8219244" y="594428"/>
            <a:ext cx="39217" cy="5024255"/>
          </a:xfrm>
          <a:prstGeom prst="straightConnector1">
            <a:avLst/>
          </a:prstGeom>
          <a:ln w="38100">
            <a:solidFill>
              <a:srgbClr val="E6B0B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85F386F8-378F-4ECB-A9DC-F4AECC86C552}"/>
              </a:ext>
            </a:extLst>
          </p:cNvPr>
          <p:cNvCxnSpPr>
            <a:cxnSpLocks/>
            <a:endCxn id="20" idx="3"/>
          </p:cNvCxnSpPr>
          <p:nvPr/>
        </p:nvCxnSpPr>
        <p:spPr>
          <a:xfrm flipH="1">
            <a:off x="7377346" y="594428"/>
            <a:ext cx="881116" cy="0"/>
          </a:xfrm>
          <a:prstGeom prst="straightConnector1">
            <a:avLst/>
          </a:prstGeom>
          <a:ln w="38100">
            <a:solidFill>
              <a:srgbClr val="E6B0B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06240AC1-D68A-4E93-9B66-2927F2987065}"/>
              </a:ext>
            </a:extLst>
          </p:cNvPr>
          <p:cNvSpPr txBox="1"/>
          <p:nvPr/>
        </p:nvSpPr>
        <p:spPr>
          <a:xfrm>
            <a:off x="2733573" y="6302368"/>
            <a:ext cx="12621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Quarterly Fees</a:t>
            </a:r>
          </a:p>
          <a:p>
            <a:pPr algn="ctr"/>
            <a:r>
              <a:rPr lang="en-US" sz="1200" dirty="0"/>
              <a:t>(Approved Rates)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C034397-B84E-4EDE-A516-4E957507F072}"/>
              </a:ext>
            </a:extLst>
          </p:cNvPr>
          <p:cNvSpPr txBox="1"/>
          <p:nvPr/>
        </p:nvSpPr>
        <p:spPr>
          <a:xfrm>
            <a:off x="7013594" y="6302368"/>
            <a:ext cx="6564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Fire Tax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079700B-358E-4601-94FA-6FD3760549C3}"/>
              </a:ext>
            </a:extLst>
          </p:cNvPr>
          <p:cNvSpPr txBox="1"/>
          <p:nvPr/>
        </p:nvSpPr>
        <p:spPr>
          <a:xfrm>
            <a:off x="1072221" y="4759427"/>
            <a:ext cx="14995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W&amp;S Capital Projects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F4D113B-467A-4BFF-9F4F-1EB822AB7864}"/>
              </a:ext>
            </a:extLst>
          </p:cNvPr>
          <p:cNvSpPr txBox="1"/>
          <p:nvPr/>
        </p:nvSpPr>
        <p:spPr>
          <a:xfrm rot="16200000">
            <a:off x="3663818" y="3528714"/>
            <a:ext cx="17077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Surplus Operating Funds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6E0B08D9-EB6C-4CD3-A53B-E67DB5AF2537}"/>
              </a:ext>
            </a:extLst>
          </p:cNvPr>
          <p:cNvCxnSpPr/>
          <p:nvPr/>
        </p:nvCxnSpPr>
        <p:spPr>
          <a:xfrm flipH="1">
            <a:off x="778516" y="4170412"/>
            <a:ext cx="29370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84BCE60A-DE93-4A26-B9B5-9A43374026B9}"/>
              </a:ext>
            </a:extLst>
          </p:cNvPr>
          <p:cNvCxnSpPr>
            <a:cxnSpLocks/>
          </p:cNvCxnSpPr>
          <p:nvPr/>
        </p:nvCxnSpPr>
        <p:spPr>
          <a:xfrm flipV="1">
            <a:off x="809490" y="1884967"/>
            <a:ext cx="8065" cy="228544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7D9E1A11-BE94-45CC-8414-815D84ABD80D}"/>
              </a:ext>
            </a:extLst>
          </p:cNvPr>
          <p:cNvCxnSpPr>
            <a:cxnSpLocks/>
          </p:cNvCxnSpPr>
          <p:nvPr/>
        </p:nvCxnSpPr>
        <p:spPr>
          <a:xfrm>
            <a:off x="817555" y="1884967"/>
            <a:ext cx="271368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5F83708B-377E-4FD9-AB29-13DA7725F096}"/>
              </a:ext>
            </a:extLst>
          </p:cNvPr>
          <p:cNvSpPr txBox="1"/>
          <p:nvPr/>
        </p:nvSpPr>
        <p:spPr>
          <a:xfrm rot="16200000">
            <a:off x="-440108" y="2971108"/>
            <a:ext cx="2217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Connection &amp; Consumption Fees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4D563F4-5BDC-4AF8-B4AD-790BED913496}"/>
              </a:ext>
            </a:extLst>
          </p:cNvPr>
          <p:cNvSpPr txBox="1"/>
          <p:nvPr/>
        </p:nvSpPr>
        <p:spPr>
          <a:xfrm>
            <a:off x="4462613" y="5965156"/>
            <a:ext cx="19987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Proposed July 2020</a:t>
            </a:r>
          </a:p>
          <a:p>
            <a:pPr algn="ctr"/>
            <a:r>
              <a:rPr lang="en-US" dirty="0"/>
              <a:t>Restructuring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B890DC7-19D9-40C0-A454-2E658E046645}"/>
              </a:ext>
            </a:extLst>
          </p:cNvPr>
          <p:cNvSpPr txBox="1"/>
          <p:nvPr/>
        </p:nvSpPr>
        <p:spPr>
          <a:xfrm>
            <a:off x="553012" y="5403994"/>
            <a:ext cx="192103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Transfers from Reserves</a:t>
            </a:r>
          </a:p>
          <a:p>
            <a:pPr algn="ctr"/>
            <a:r>
              <a:rPr lang="en-US" sz="1400" dirty="0"/>
              <a:t>To Checking Only By </a:t>
            </a:r>
          </a:p>
          <a:p>
            <a:pPr algn="ctr"/>
            <a:r>
              <a:rPr lang="en-US" sz="1400" dirty="0"/>
              <a:t>Board Approval</a:t>
            </a:r>
          </a:p>
        </p:txBody>
      </p:sp>
    </p:spTree>
    <p:extLst>
      <p:ext uri="{BB962C8B-B14F-4D97-AF65-F5344CB8AC3E}">
        <p14:creationId xmlns:p14="http://schemas.microsoft.com/office/powerpoint/2010/main" val="3506737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D01C5209-8CAD-4555-8C7D-6989957728EB}"/>
              </a:ext>
            </a:extLst>
          </p:cNvPr>
          <p:cNvGrpSpPr/>
          <p:nvPr/>
        </p:nvGrpSpPr>
        <p:grpSpPr>
          <a:xfrm>
            <a:off x="307937" y="337350"/>
            <a:ext cx="2591515" cy="5852816"/>
            <a:chOff x="980801" y="435005"/>
            <a:chExt cx="2818840" cy="5852816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A9A51930-2D5B-46B2-94F5-10F8594B73EB}"/>
                </a:ext>
              </a:extLst>
            </p:cNvPr>
            <p:cNvSpPr txBox="1"/>
            <p:nvPr/>
          </p:nvSpPr>
          <p:spPr>
            <a:xfrm>
              <a:off x="1047564" y="435005"/>
              <a:ext cx="2752077" cy="378565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600" b="1" u="sng" dirty="0"/>
                <a:t>Capital Restricted Reserves</a:t>
              </a:r>
            </a:p>
            <a:p>
              <a:endParaRPr lang="en-US" sz="1600" b="1" dirty="0"/>
            </a:p>
            <a:p>
              <a:r>
                <a:rPr lang="en-US" sz="1600" b="1" dirty="0"/>
                <a:t>Income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Existing Reserves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Interest Income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SDC &amp; Consumption Charges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Other Sources</a:t>
              </a:r>
            </a:p>
            <a:p>
              <a:endParaRPr lang="en-US" sz="1600" b="1" dirty="0"/>
            </a:p>
            <a:p>
              <a:r>
                <a:rPr lang="en-US" sz="1600" b="1" dirty="0"/>
                <a:t>Allocations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Approved by the Board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Total Allocations = Total Reserves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Capital Projects Water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Capital Projects Sewer</a:t>
              </a:r>
            </a:p>
          </p:txBody>
        </p:sp>
        <p:sp>
          <p:nvSpPr>
            <p:cNvPr id="9" name="Arrow: Down 8">
              <a:extLst>
                <a:ext uri="{FF2B5EF4-FFF2-40B4-BE49-F238E27FC236}">
                  <a16:creationId xmlns:a16="http://schemas.microsoft.com/office/drawing/2014/main" id="{625A016F-377D-427E-881A-2E6816EED754}"/>
                </a:ext>
              </a:extLst>
            </p:cNvPr>
            <p:cNvSpPr/>
            <p:nvPr/>
          </p:nvSpPr>
          <p:spPr>
            <a:xfrm>
              <a:off x="2229035" y="4220658"/>
              <a:ext cx="286308" cy="989946"/>
            </a:xfrm>
            <a:prstGeom prst="downArrow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B83A043-6172-4002-A91D-E7843FBFBB53}"/>
                </a:ext>
              </a:extLst>
            </p:cNvPr>
            <p:cNvSpPr txBox="1"/>
            <p:nvPr/>
          </p:nvSpPr>
          <p:spPr>
            <a:xfrm>
              <a:off x="980801" y="5210603"/>
              <a:ext cx="2818840" cy="107721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Capital Checking Account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Capital Projects approved by board corresponding to allocations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3C8554D-D6AF-40E4-8AAA-23583060061A}"/>
              </a:ext>
            </a:extLst>
          </p:cNvPr>
          <p:cNvGrpSpPr/>
          <p:nvPr/>
        </p:nvGrpSpPr>
        <p:grpSpPr>
          <a:xfrm>
            <a:off x="3127268" y="337350"/>
            <a:ext cx="2945908" cy="5606596"/>
            <a:chOff x="1047564" y="435005"/>
            <a:chExt cx="2752079" cy="5606596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E879907-2D0C-4056-99C2-228EF93DD08D}"/>
                </a:ext>
              </a:extLst>
            </p:cNvPr>
            <p:cNvSpPr txBox="1"/>
            <p:nvPr/>
          </p:nvSpPr>
          <p:spPr>
            <a:xfrm>
              <a:off x="1047564" y="435005"/>
              <a:ext cx="2752077" cy="403187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600" b="1" u="sng" dirty="0"/>
                <a:t>Operational Reserves</a:t>
              </a:r>
            </a:p>
            <a:p>
              <a:endParaRPr lang="en-US" sz="1600" b="1" dirty="0"/>
            </a:p>
            <a:p>
              <a:r>
                <a:rPr lang="en-US" sz="1600" b="1" dirty="0"/>
                <a:t>Income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Existing Reserves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Interest Income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Surplus Operation Transfers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Other Sources</a:t>
              </a:r>
            </a:p>
            <a:p>
              <a:endParaRPr lang="en-US" sz="1600" b="1" dirty="0"/>
            </a:p>
            <a:p>
              <a:endParaRPr lang="en-US" sz="1600" b="1" dirty="0"/>
            </a:p>
            <a:p>
              <a:r>
                <a:rPr lang="en-US" sz="1600" b="1" dirty="0"/>
                <a:t>Allocations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Approved by the Board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Total Allocations = Total Reserves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Busines Operating Reserves – 2 Quarters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Operational Contingencies</a:t>
              </a:r>
            </a:p>
          </p:txBody>
        </p:sp>
        <p:sp>
          <p:nvSpPr>
            <p:cNvPr id="14" name="Arrow: Down 13">
              <a:extLst>
                <a:ext uri="{FF2B5EF4-FFF2-40B4-BE49-F238E27FC236}">
                  <a16:creationId xmlns:a16="http://schemas.microsoft.com/office/drawing/2014/main" id="{5CFFCC4F-09AD-4F15-89EE-D0171911E54E}"/>
                </a:ext>
              </a:extLst>
            </p:cNvPr>
            <p:cNvSpPr/>
            <p:nvPr/>
          </p:nvSpPr>
          <p:spPr>
            <a:xfrm>
              <a:off x="2261630" y="4466878"/>
              <a:ext cx="272998" cy="743725"/>
            </a:xfrm>
            <a:prstGeom prst="downArrow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ABF79AA-245D-4373-99CD-1E8F17A1B475}"/>
                </a:ext>
              </a:extLst>
            </p:cNvPr>
            <p:cNvSpPr txBox="1"/>
            <p:nvPr/>
          </p:nvSpPr>
          <p:spPr>
            <a:xfrm>
              <a:off x="1047565" y="5210604"/>
              <a:ext cx="2752078" cy="83099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Operating Checking Account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Operating Augmentation approved by board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A9C9854-0A74-4A5B-A314-753323A2233D}"/>
              </a:ext>
            </a:extLst>
          </p:cNvPr>
          <p:cNvGrpSpPr/>
          <p:nvPr/>
        </p:nvGrpSpPr>
        <p:grpSpPr>
          <a:xfrm>
            <a:off x="6239613" y="337350"/>
            <a:ext cx="2726832" cy="5551566"/>
            <a:chOff x="1042576" y="435005"/>
            <a:chExt cx="2757065" cy="5551566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5187C91-4146-4C14-A5D6-BFA6722EDEE4}"/>
                </a:ext>
              </a:extLst>
            </p:cNvPr>
            <p:cNvSpPr txBox="1"/>
            <p:nvPr/>
          </p:nvSpPr>
          <p:spPr>
            <a:xfrm>
              <a:off x="1047564" y="435005"/>
              <a:ext cx="2752077" cy="403187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600" b="1" u="sng" dirty="0"/>
                <a:t>Fire Reserves</a:t>
              </a:r>
            </a:p>
            <a:p>
              <a:endParaRPr lang="en-US" sz="1600" b="1" dirty="0"/>
            </a:p>
            <a:p>
              <a:r>
                <a:rPr lang="en-US" sz="1600" b="1" dirty="0"/>
                <a:t>Income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Existing Reserves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Interest Income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Surplus Fire Transfers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Other Sources</a:t>
              </a:r>
            </a:p>
            <a:p>
              <a:endParaRPr lang="en-US" sz="1600" b="1" dirty="0"/>
            </a:p>
            <a:p>
              <a:endParaRPr lang="en-US" sz="1600" b="1" dirty="0"/>
            </a:p>
            <a:p>
              <a:r>
                <a:rPr lang="en-US" sz="1600" b="1" dirty="0"/>
                <a:t>Allocations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Approved by the Board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Total Allocations = Total Reserves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Fire Capital Project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Fire Operational Contingencies</a:t>
              </a:r>
            </a:p>
          </p:txBody>
        </p:sp>
        <p:sp>
          <p:nvSpPr>
            <p:cNvPr id="22" name="Arrow: Down 21">
              <a:extLst>
                <a:ext uri="{FF2B5EF4-FFF2-40B4-BE49-F238E27FC236}">
                  <a16:creationId xmlns:a16="http://schemas.microsoft.com/office/drawing/2014/main" id="{3BA57192-04A3-4AF0-92A4-DD2EE1B89079}"/>
                </a:ext>
              </a:extLst>
            </p:cNvPr>
            <p:cNvSpPr/>
            <p:nvPr/>
          </p:nvSpPr>
          <p:spPr>
            <a:xfrm>
              <a:off x="2229034" y="4466879"/>
              <a:ext cx="278486" cy="442474"/>
            </a:xfrm>
            <a:prstGeom prst="downArrow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9A13202-9BF1-410E-9414-081718851C9A}"/>
                </a:ext>
              </a:extLst>
            </p:cNvPr>
            <p:cNvSpPr txBox="1"/>
            <p:nvPr/>
          </p:nvSpPr>
          <p:spPr>
            <a:xfrm>
              <a:off x="1042576" y="4909353"/>
              <a:ext cx="2752078" cy="107721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Fire Capital Checking Account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Capital Projects approved by board corresponding to allocations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BD2D489F-9116-4F79-98FA-71DE0E3EEAC5}"/>
              </a:ext>
            </a:extLst>
          </p:cNvPr>
          <p:cNvSpPr txBox="1"/>
          <p:nvPr/>
        </p:nvSpPr>
        <p:spPr>
          <a:xfrm>
            <a:off x="6239613" y="5943946"/>
            <a:ext cx="2721900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/>
              <a:t>Operating Checking Account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Operating Augmentation approved by board</a:t>
            </a:r>
          </a:p>
        </p:txBody>
      </p:sp>
    </p:spTree>
    <p:extLst>
      <p:ext uri="{BB962C8B-B14F-4D97-AF65-F5344CB8AC3E}">
        <p14:creationId xmlns:p14="http://schemas.microsoft.com/office/powerpoint/2010/main" val="1192492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CF5027-012B-4846-9487-CF26139BE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1216"/>
          </a:xfrm>
        </p:spPr>
        <p:txBody>
          <a:bodyPr/>
          <a:lstStyle/>
          <a:p>
            <a:pPr algn="ctr"/>
            <a:r>
              <a:rPr lang="en-US" dirty="0"/>
              <a:t>Reserve Realignment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7E0A86-D683-40B9-9F81-964D18E1B9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53330"/>
            <a:ext cx="7886700" cy="4881139"/>
          </a:xfrm>
        </p:spPr>
        <p:txBody>
          <a:bodyPr>
            <a:normAutofit/>
          </a:bodyPr>
          <a:lstStyle/>
          <a:p>
            <a:r>
              <a:rPr lang="en-US" sz="2400" dirty="0"/>
              <a:t>All accounts now open</a:t>
            </a:r>
          </a:p>
          <a:p>
            <a:r>
              <a:rPr lang="en-US" sz="2400" dirty="0"/>
              <a:t>Electronic fund transfer (EFT) capability set up between Reserve Funds and the appropriate Checking Account Fund</a:t>
            </a:r>
          </a:p>
          <a:p>
            <a:r>
              <a:rPr lang="en-US" sz="2400" dirty="0"/>
              <a:t>$155,000 transferred to Capital Checking account to pay invoices related to Well 36 and 37 development</a:t>
            </a:r>
          </a:p>
          <a:p>
            <a:r>
              <a:rPr lang="en-US" sz="2400" dirty="0"/>
              <a:t>$30,000 transferred to Operational Checking to cover FY20 infrastructure improvement/repair projects</a:t>
            </a:r>
          </a:p>
          <a:p>
            <a:r>
              <a:rPr lang="en-US" sz="2400" dirty="0"/>
              <a:t>$40,000 pending transfer for purchase of lot 348</a:t>
            </a:r>
          </a:p>
          <a:p>
            <a:r>
              <a:rPr lang="en-US" sz="2400" dirty="0"/>
              <a:t>$210,911 pending transfer for Operational to Capital Restricted Reserves – future Capital projects</a:t>
            </a:r>
          </a:p>
          <a:p>
            <a:r>
              <a:rPr lang="en-US" sz="2400" dirty="0"/>
              <a:t>Remaining Operational Reserves of $245,102</a:t>
            </a:r>
          </a:p>
        </p:txBody>
      </p:sp>
    </p:spTree>
    <p:extLst>
      <p:ext uri="{BB962C8B-B14F-4D97-AF65-F5344CB8AC3E}">
        <p14:creationId xmlns:p14="http://schemas.microsoft.com/office/powerpoint/2010/main" val="28658886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757</TotalTime>
  <Words>302</Words>
  <Application>Microsoft Office PowerPoint</Application>
  <PresentationFormat>On-screen Show (4:3)</PresentationFormat>
  <Paragraphs>91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Reserve Realignment Status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 McLaughlin</dc:creator>
  <cp:lastModifiedBy>Tiana Bradley</cp:lastModifiedBy>
  <cp:revision>15</cp:revision>
  <dcterms:created xsi:type="dcterms:W3CDTF">2020-06-21T20:17:49Z</dcterms:created>
  <dcterms:modified xsi:type="dcterms:W3CDTF">2020-09-10T03:06:08Z</dcterms:modified>
</cp:coreProperties>
</file>