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290" r:id="rId5"/>
    <p:sldId id="291" r:id="rId6"/>
    <p:sldId id="292" r:id="rId7"/>
    <p:sldId id="307" r:id="rId8"/>
    <p:sldId id="293" r:id="rId9"/>
    <p:sldId id="295" r:id="rId10"/>
    <p:sldId id="294" r:id="rId11"/>
    <p:sldId id="296" r:id="rId12"/>
    <p:sldId id="297" r:id="rId13"/>
    <p:sldId id="308" r:id="rId14"/>
    <p:sldId id="311" r:id="rId15"/>
    <p:sldId id="301" r:id="rId16"/>
    <p:sldId id="302" r:id="rId17"/>
    <p:sldId id="303" r:id="rId18"/>
    <p:sldId id="310" r:id="rId19"/>
    <p:sldId id="300" r:id="rId20"/>
    <p:sldId id="305" r:id="rId21"/>
    <p:sldId id="309" r:id="rId22"/>
    <p:sldId id="306" r:id="rId23"/>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guide id="3" pos="7512" userDrawn="1">
          <p15:clr>
            <a:srgbClr val="A4A3A4"/>
          </p15:clr>
        </p15:guide>
        <p15:guide id="4" pos="144"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F6B31B-9C30-4A97-87C6-1ED789CD4A30}" v="2271" dt="2021-03-30T23:54:27.252"/>
    <p1510:client id="{C1DE6BF1-2A42-4992-A7D4-7B9E78E00AF9}" v="186" dt="2021-03-31T05:07:28.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4974" autoAdjust="0"/>
  </p:normalViewPr>
  <p:slideViewPr>
    <p:cSldViewPr snapToGrid="0" showGuides="1">
      <p:cViewPr>
        <p:scale>
          <a:sx n="83" d="100"/>
          <a:sy n="83" d="100"/>
        </p:scale>
        <p:origin x="45" y="204"/>
      </p:cViewPr>
      <p:guideLst>
        <p:guide orient="horz" pos="2328"/>
        <p:guide pos="3864"/>
        <p:guide pos="7512"/>
        <p:guide pos="144"/>
        <p:guide orient="horz" pos="624"/>
        <p:guide orient="horz" pos="4056"/>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552CC-8EFF-41D7-B4F3-61E1E6302BB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AE631AE-D2D7-45B7-BDF1-299669A2B6CE}">
      <dgm:prSet/>
      <dgm:spPr/>
      <dgm:t>
        <a:bodyPr/>
        <a:lstStyle/>
        <a:p>
          <a:r>
            <a:rPr lang="en-US" dirty="0"/>
            <a:t>ROLE CALL &amp; ACCEPTANCE OF AGENDA</a:t>
          </a:r>
        </a:p>
      </dgm:t>
    </dgm:pt>
    <dgm:pt modelId="{B2D1D055-E4B1-44FF-8849-B86BB06FE0F6}" type="parTrans" cxnId="{F95D3BAA-A999-440C-B60C-3E03CB188494}">
      <dgm:prSet/>
      <dgm:spPr/>
      <dgm:t>
        <a:bodyPr/>
        <a:lstStyle/>
        <a:p>
          <a:endParaRPr lang="en-US"/>
        </a:p>
      </dgm:t>
    </dgm:pt>
    <dgm:pt modelId="{F654F04E-CA75-49B6-A1A1-A9D75C29BFD2}" type="sibTrans" cxnId="{F95D3BAA-A999-440C-B60C-3E03CB188494}">
      <dgm:prSet/>
      <dgm:spPr/>
      <dgm:t>
        <a:bodyPr/>
        <a:lstStyle/>
        <a:p>
          <a:endParaRPr lang="en-US"/>
        </a:p>
      </dgm:t>
    </dgm:pt>
    <dgm:pt modelId="{C3765ACB-9B25-4D18-A11E-DF8D5E4A8356}">
      <dgm:prSet/>
      <dgm:spPr/>
      <dgm:t>
        <a:bodyPr/>
        <a:lstStyle/>
        <a:p>
          <a:r>
            <a:rPr lang="en-US" dirty="0"/>
            <a:t>WORKSHOP FORMAT</a:t>
          </a:r>
        </a:p>
      </dgm:t>
    </dgm:pt>
    <dgm:pt modelId="{7E20A7DF-BD95-4300-BE93-BA20CC31761C}" type="parTrans" cxnId="{B8703A80-88E1-4EAC-8556-F9A34F2AB878}">
      <dgm:prSet/>
      <dgm:spPr/>
      <dgm:t>
        <a:bodyPr/>
        <a:lstStyle/>
        <a:p>
          <a:endParaRPr lang="en-US"/>
        </a:p>
      </dgm:t>
    </dgm:pt>
    <dgm:pt modelId="{F1A23E08-4C71-4F7B-8FB1-0F21F6730E3C}" type="sibTrans" cxnId="{B8703A80-88E1-4EAC-8556-F9A34F2AB878}">
      <dgm:prSet/>
      <dgm:spPr/>
      <dgm:t>
        <a:bodyPr/>
        <a:lstStyle/>
        <a:p>
          <a:endParaRPr lang="en-US"/>
        </a:p>
      </dgm:t>
    </dgm:pt>
    <dgm:pt modelId="{AD8357E1-E1ED-447E-80D9-F724645AC2ED}">
      <dgm:prSet/>
      <dgm:spPr/>
      <dgm:t>
        <a:bodyPr/>
        <a:lstStyle/>
        <a:p>
          <a:r>
            <a:rPr lang="en-US" dirty="0"/>
            <a:t>GOALS – WHAT WE HOPE TO ACCOMPLISH</a:t>
          </a:r>
        </a:p>
      </dgm:t>
    </dgm:pt>
    <dgm:pt modelId="{A9F6E465-ACFE-4740-8654-463C768BF8DE}" type="parTrans" cxnId="{D3872796-90EB-43C3-8333-DB253BC18E2A}">
      <dgm:prSet/>
      <dgm:spPr/>
      <dgm:t>
        <a:bodyPr/>
        <a:lstStyle/>
        <a:p>
          <a:endParaRPr lang="en-US"/>
        </a:p>
      </dgm:t>
    </dgm:pt>
    <dgm:pt modelId="{DCC33AE3-4380-47FD-B424-C6D661C71A22}" type="sibTrans" cxnId="{D3872796-90EB-43C3-8333-DB253BC18E2A}">
      <dgm:prSet/>
      <dgm:spPr/>
      <dgm:t>
        <a:bodyPr/>
        <a:lstStyle/>
        <a:p>
          <a:endParaRPr lang="en-US"/>
        </a:p>
      </dgm:t>
    </dgm:pt>
    <dgm:pt modelId="{C3834962-BAB8-45E9-B388-B653FB470ED7}">
      <dgm:prSet/>
      <dgm:spPr/>
      <dgm:t>
        <a:bodyPr/>
        <a:lstStyle/>
        <a:p>
          <a:r>
            <a:rPr lang="en-US" dirty="0"/>
            <a:t>HISTORY- GMCSD FIRE SERVICES &amp; FUNDING </a:t>
          </a:r>
        </a:p>
      </dgm:t>
    </dgm:pt>
    <dgm:pt modelId="{56D97C5E-DFA1-4832-A457-E7F7FE76AF75}" type="parTrans" cxnId="{0FC1B583-07D8-439B-8ABB-EE9DE960F80B}">
      <dgm:prSet/>
      <dgm:spPr/>
      <dgm:t>
        <a:bodyPr/>
        <a:lstStyle/>
        <a:p>
          <a:endParaRPr lang="en-US"/>
        </a:p>
      </dgm:t>
    </dgm:pt>
    <dgm:pt modelId="{20E22D8D-6927-4FB8-B319-971FCDFF5F0D}" type="sibTrans" cxnId="{0FC1B583-07D8-439B-8ABB-EE9DE960F80B}">
      <dgm:prSet/>
      <dgm:spPr/>
      <dgm:t>
        <a:bodyPr/>
        <a:lstStyle/>
        <a:p>
          <a:endParaRPr lang="en-US"/>
        </a:p>
      </dgm:t>
    </dgm:pt>
    <dgm:pt modelId="{FA7643BE-14D8-4EA0-9746-BB2F0B07EE00}">
      <dgm:prSet/>
      <dgm:spPr/>
      <dgm:t>
        <a:bodyPr/>
        <a:lstStyle/>
        <a:p>
          <a:r>
            <a:rPr lang="en-US" dirty="0"/>
            <a:t>WHY RE-ORGANIZATION</a:t>
          </a:r>
        </a:p>
      </dgm:t>
    </dgm:pt>
    <dgm:pt modelId="{ABA1B3CE-6491-45D2-9A1B-3276F3DECBE4}" type="parTrans" cxnId="{C1C8E7E9-A3F3-4B76-AABF-C6E366AE6C0F}">
      <dgm:prSet/>
      <dgm:spPr/>
      <dgm:t>
        <a:bodyPr/>
        <a:lstStyle/>
        <a:p>
          <a:endParaRPr lang="en-US"/>
        </a:p>
      </dgm:t>
    </dgm:pt>
    <dgm:pt modelId="{DD72E067-1221-43AD-AF7C-00740BEB3408}" type="sibTrans" cxnId="{C1C8E7E9-A3F3-4B76-AABF-C6E366AE6C0F}">
      <dgm:prSet/>
      <dgm:spPr/>
      <dgm:t>
        <a:bodyPr/>
        <a:lstStyle/>
        <a:p>
          <a:endParaRPr lang="en-US"/>
        </a:p>
      </dgm:t>
    </dgm:pt>
    <dgm:pt modelId="{CEBBA5B4-DEF9-4AD8-9B77-CD0833FBB1F5}">
      <dgm:prSet/>
      <dgm:spPr/>
      <dgm:t>
        <a:bodyPr/>
        <a:lstStyle/>
        <a:p>
          <a:r>
            <a:rPr lang="en-US" dirty="0"/>
            <a:t>UPSIDE/DOWNSIDE EXERCISE</a:t>
          </a:r>
        </a:p>
      </dgm:t>
    </dgm:pt>
    <dgm:pt modelId="{75B43211-C787-4748-B3B8-BCA1AE87A925}" type="parTrans" cxnId="{46C232FC-AEBA-4217-B60F-2A73646F6B49}">
      <dgm:prSet/>
      <dgm:spPr/>
      <dgm:t>
        <a:bodyPr/>
        <a:lstStyle/>
        <a:p>
          <a:endParaRPr lang="en-US"/>
        </a:p>
      </dgm:t>
    </dgm:pt>
    <dgm:pt modelId="{0D64A8F8-1BEC-48FE-BD14-17A51530BE8A}" type="sibTrans" cxnId="{46C232FC-AEBA-4217-B60F-2A73646F6B49}">
      <dgm:prSet/>
      <dgm:spPr/>
      <dgm:t>
        <a:bodyPr/>
        <a:lstStyle/>
        <a:p>
          <a:endParaRPr lang="en-US"/>
        </a:p>
      </dgm:t>
    </dgm:pt>
    <dgm:pt modelId="{A2551816-949C-4DC2-978C-6BD8101480AD}">
      <dgm:prSet/>
      <dgm:spPr/>
      <dgm:t>
        <a:bodyPr/>
        <a:lstStyle/>
        <a:p>
          <a:r>
            <a:rPr lang="en-US" dirty="0"/>
            <a:t>QUESTIONS</a:t>
          </a:r>
        </a:p>
      </dgm:t>
    </dgm:pt>
    <dgm:pt modelId="{DED5A50A-0DB6-4B53-B919-C273140FF853}" type="parTrans" cxnId="{3C507FF9-8CFB-47A0-998C-4094DC614ECC}">
      <dgm:prSet/>
      <dgm:spPr/>
      <dgm:t>
        <a:bodyPr/>
        <a:lstStyle/>
        <a:p>
          <a:endParaRPr lang="en-US"/>
        </a:p>
      </dgm:t>
    </dgm:pt>
    <dgm:pt modelId="{23870674-6452-4577-A809-952FF00DA764}" type="sibTrans" cxnId="{3C507FF9-8CFB-47A0-998C-4094DC614ECC}">
      <dgm:prSet/>
      <dgm:spPr/>
      <dgm:t>
        <a:bodyPr/>
        <a:lstStyle/>
        <a:p>
          <a:endParaRPr lang="en-US"/>
        </a:p>
      </dgm:t>
    </dgm:pt>
    <dgm:pt modelId="{9A428693-CB1B-484E-A5EC-FA138D908AC6}">
      <dgm:prSet/>
      <dgm:spPr/>
      <dgm:t>
        <a:bodyPr/>
        <a:lstStyle/>
        <a:p>
          <a:r>
            <a:rPr lang="en-US" dirty="0"/>
            <a:t>NEXT STEPS</a:t>
          </a:r>
        </a:p>
      </dgm:t>
    </dgm:pt>
    <dgm:pt modelId="{3C065EB9-CC44-4B8E-A2CC-C75EC239C5E0}" type="parTrans" cxnId="{A8594C3C-034A-459D-BAFD-BF1618ED9590}">
      <dgm:prSet/>
      <dgm:spPr/>
      <dgm:t>
        <a:bodyPr/>
        <a:lstStyle/>
        <a:p>
          <a:endParaRPr lang="en-US"/>
        </a:p>
      </dgm:t>
    </dgm:pt>
    <dgm:pt modelId="{605F957B-797B-4BF5-8413-9AA3D8FD30DC}" type="sibTrans" cxnId="{A8594C3C-034A-459D-BAFD-BF1618ED9590}">
      <dgm:prSet/>
      <dgm:spPr/>
      <dgm:t>
        <a:bodyPr/>
        <a:lstStyle/>
        <a:p>
          <a:endParaRPr lang="en-US"/>
        </a:p>
      </dgm:t>
    </dgm:pt>
    <dgm:pt modelId="{3AB29242-379F-40B5-93B4-F3C306D7404D}" type="pres">
      <dgm:prSet presAssocID="{FE3552CC-8EFF-41D7-B4F3-61E1E6302BBC}" presName="linear" presStyleCnt="0">
        <dgm:presLayoutVars>
          <dgm:animLvl val="lvl"/>
          <dgm:resizeHandles val="exact"/>
        </dgm:presLayoutVars>
      </dgm:prSet>
      <dgm:spPr/>
    </dgm:pt>
    <dgm:pt modelId="{A6FBAD3E-8EAB-424A-928C-E47C3BBADBFA}" type="pres">
      <dgm:prSet presAssocID="{AAE631AE-D2D7-45B7-BDF1-299669A2B6CE}" presName="parentText" presStyleLbl="node1" presStyleIdx="0" presStyleCnt="8">
        <dgm:presLayoutVars>
          <dgm:chMax val="0"/>
          <dgm:bulletEnabled val="1"/>
        </dgm:presLayoutVars>
      </dgm:prSet>
      <dgm:spPr/>
    </dgm:pt>
    <dgm:pt modelId="{E0276C36-63E3-443C-BCBF-9BF8118545A4}" type="pres">
      <dgm:prSet presAssocID="{F654F04E-CA75-49B6-A1A1-A9D75C29BFD2}" presName="spacer" presStyleCnt="0"/>
      <dgm:spPr/>
    </dgm:pt>
    <dgm:pt modelId="{F649EE7C-F07B-4DB8-A0EB-7A2CAD392676}" type="pres">
      <dgm:prSet presAssocID="{C3765ACB-9B25-4D18-A11E-DF8D5E4A8356}" presName="parentText" presStyleLbl="node1" presStyleIdx="1" presStyleCnt="8" custScaleX="99444">
        <dgm:presLayoutVars>
          <dgm:chMax val="0"/>
          <dgm:bulletEnabled val="1"/>
        </dgm:presLayoutVars>
      </dgm:prSet>
      <dgm:spPr/>
    </dgm:pt>
    <dgm:pt modelId="{210AFDA5-6A52-4771-A7FD-349FBB2363D5}" type="pres">
      <dgm:prSet presAssocID="{F1A23E08-4C71-4F7B-8FB1-0F21F6730E3C}" presName="spacer" presStyleCnt="0"/>
      <dgm:spPr/>
    </dgm:pt>
    <dgm:pt modelId="{3D6379DB-266D-4DDA-979D-FD76144F628A}" type="pres">
      <dgm:prSet presAssocID="{AD8357E1-E1ED-447E-80D9-F724645AC2ED}" presName="parentText" presStyleLbl="node1" presStyleIdx="2" presStyleCnt="8">
        <dgm:presLayoutVars>
          <dgm:chMax val="0"/>
          <dgm:bulletEnabled val="1"/>
        </dgm:presLayoutVars>
      </dgm:prSet>
      <dgm:spPr/>
    </dgm:pt>
    <dgm:pt modelId="{5729C95A-F58D-4A93-B895-A9FC805D9758}" type="pres">
      <dgm:prSet presAssocID="{DCC33AE3-4380-47FD-B424-C6D661C71A22}" presName="spacer" presStyleCnt="0"/>
      <dgm:spPr/>
    </dgm:pt>
    <dgm:pt modelId="{5F306CC7-DDDB-4691-A6A7-EE33407DBA2B}" type="pres">
      <dgm:prSet presAssocID="{C3834962-BAB8-45E9-B388-B653FB470ED7}" presName="parentText" presStyleLbl="node1" presStyleIdx="3" presStyleCnt="8">
        <dgm:presLayoutVars>
          <dgm:chMax val="0"/>
          <dgm:bulletEnabled val="1"/>
        </dgm:presLayoutVars>
      </dgm:prSet>
      <dgm:spPr/>
    </dgm:pt>
    <dgm:pt modelId="{E77FB36A-49FB-4E9D-97FB-6C72539A4D2B}" type="pres">
      <dgm:prSet presAssocID="{20E22D8D-6927-4FB8-B319-971FCDFF5F0D}" presName="spacer" presStyleCnt="0"/>
      <dgm:spPr/>
    </dgm:pt>
    <dgm:pt modelId="{292BF106-1AE6-4632-9ED0-FEF623B3483A}" type="pres">
      <dgm:prSet presAssocID="{FA7643BE-14D8-4EA0-9746-BB2F0B07EE00}" presName="parentText" presStyleLbl="node1" presStyleIdx="4" presStyleCnt="8">
        <dgm:presLayoutVars>
          <dgm:chMax val="0"/>
          <dgm:bulletEnabled val="1"/>
        </dgm:presLayoutVars>
      </dgm:prSet>
      <dgm:spPr/>
    </dgm:pt>
    <dgm:pt modelId="{3EE1C370-8CD3-4837-9972-AE983B8071B4}" type="pres">
      <dgm:prSet presAssocID="{DD72E067-1221-43AD-AF7C-00740BEB3408}" presName="spacer" presStyleCnt="0"/>
      <dgm:spPr/>
    </dgm:pt>
    <dgm:pt modelId="{F6E843F4-99DD-4731-B161-4B4CAE7D996C}" type="pres">
      <dgm:prSet presAssocID="{CEBBA5B4-DEF9-4AD8-9B77-CD0833FBB1F5}" presName="parentText" presStyleLbl="node1" presStyleIdx="5" presStyleCnt="8">
        <dgm:presLayoutVars>
          <dgm:chMax val="0"/>
          <dgm:bulletEnabled val="1"/>
        </dgm:presLayoutVars>
      </dgm:prSet>
      <dgm:spPr/>
    </dgm:pt>
    <dgm:pt modelId="{8C9AE9FF-81AC-486A-82E5-BE65F3A8F752}" type="pres">
      <dgm:prSet presAssocID="{0D64A8F8-1BEC-48FE-BD14-17A51530BE8A}" presName="spacer" presStyleCnt="0"/>
      <dgm:spPr/>
    </dgm:pt>
    <dgm:pt modelId="{AB7751EE-5DD5-4219-97AC-9ED54549AEC4}" type="pres">
      <dgm:prSet presAssocID="{A2551816-949C-4DC2-978C-6BD8101480AD}" presName="parentText" presStyleLbl="node1" presStyleIdx="6" presStyleCnt="8">
        <dgm:presLayoutVars>
          <dgm:chMax val="0"/>
          <dgm:bulletEnabled val="1"/>
        </dgm:presLayoutVars>
      </dgm:prSet>
      <dgm:spPr/>
    </dgm:pt>
    <dgm:pt modelId="{923A47A4-36AF-4078-865A-A485BE8BE2AD}" type="pres">
      <dgm:prSet presAssocID="{23870674-6452-4577-A809-952FF00DA764}" presName="spacer" presStyleCnt="0"/>
      <dgm:spPr/>
    </dgm:pt>
    <dgm:pt modelId="{9A04F3BF-0F99-43A5-80F6-8C7A32731987}" type="pres">
      <dgm:prSet presAssocID="{9A428693-CB1B-484E-A5EC-FA138D908AC6}" presName="parentText" presStyleLbl="node1" presStyleIdx="7" presStyleCnt="8">
        <dgm:presLayoutVars>
          <dgm:chMax val="0"/>
          <dgm:bulletEnabled val="1"/>
        </dgm:presLayoutVars>
      </dgm:prSet>
      <dgm:spPr/>
    </dgm:pt>
  </dgm:ptLst>
  <dgm:cxnLst>
    <dgm:cxn modelId="{D3CE8C3A-AE31-4B07-B078-C4AE67CB27F4}" type="presOf" srcId="{FE3552CC-8EFF-41D7-B4F3-61E1E6302BBC}" destId="{3AB29242-379F-40B5-93B4-F3C306D7404D}" srcOrd="0" destOrd="0" presId="urn:microsoft.com/office/officeart/2005/8/layout/vList2"/>
    <dgm:cxn modelId="{EFD2723B-3F14-486B-B5F7-2E8656CE52FE}" type="presOf" srcId="{FA7643BE-14D8-4EA0-9746-BB2F0B07EE00}" destId="{292BF106-1AE6-4632-9ED0-FEF623B3483A}" srcOrd="0" destOrd="0" presId="urn:microsoft.com/office/officeart/2005/8/layout/vList2"/>
    <dgm:cxn modelId="{A8594C3C-034A-459D-BAFD-BF1618ED9590}" srcId="{FE3552CC-8EFF-41D7-B4F3-61E1E6302BBC}" destId="{9A428693-CB1B-484E-A5EC-FA138D908AC6}" srcOrd="7" destOrd="0" parTransId="{3C065EB9-CC44-4B8E-A2CC-C75EC239C5E0}" sibTransId="{605F957B-797B-4BF5-8413-9AA3D8FD30DC}"/>
    <dgm:cxn modelId="{5F34BB51-3B3A-4FA2-B812-7871DCDA923C}" type="presOf" srcId="{CEBBA5B4-DEF9-4AD8-9B77-CD0833FBB1F5}" destId="{F6E843F4-99DD-4731-B161-4B4CAE7D996C}" srcOrd="0" destOrd="0" presId="urn:microsoft.com/office/officeart/2005/8/layout/vList2"/>
    <dgm:cxn modelId="{B8703A80-88E1-4EAC-8556-F9A34F2AB878}" srcId="{FE3552CC-8EFF-41D7-B4F3-61E1E6302BBC}" destId="{C3765ACB-9B25-4D18-A11E-DF8D5E4A8356}" srcOrd="1" destOrd="0" parTransId="{7E20A7DF-BD95-4300-BE93-BA20CC31761C}" sibTransId="{F1A23E08-4C71-4F7B-8FB1-0F21F6730E3C}"/>
    <dgm:cxn modelId="{0FC1B583-07D8-439B-8ABB-EE9DE960F80B}" srcId="{FE3552CC-8EFF-41D7-B4F3-61E1E6302BBC}" destId="{C3834962-BAB8-45E9-B388-B653FB470ED7}" srcOrd="3" destOrd="0" parTransId="{56D97C5E-DFA1-4832-A457-E7F7FE76AF75}" sibTransId="{20E22D8D-6927-4FB8-B319-971FCDFF5F0D}"/>
    <dgm:cxn modelId="{19EF1A93-E6AA-4E58-A39D-11268239739E}" type="presOf" srcId="{A2551816-949C-4DC2-978C-6BD8101480AD}" destId="{AB7751EE-5DD5-4219-97AC-9ED54549AEC4}" srcOrd="0" destOrd="0" presId="urn:microsoft.com/office/officeart/2005/8/layout/vList2"/>
    <dgm:cxn modelId="{D3872796-90EB-43C3-8333-DB253BC18E2A}" srcId="{FE3552CC-8EFF-41D7-B4F3-61E1E6302BBC}" destId="{AD8357E1-E1ED-447E-80D9-F724645AC2ED}" srcOrd="2" destOrd="0" parTransId="{A9F6E465-ACFE-4740-8654-463C768BF8DE}" sibTransId="{DCC33AE3-4380-47FD-B424-C6D661C71A22}"/>
    <dgm:cxn modelId="{70F8319F-6190-4433-A4AD-E56D8ACD0B74}" type="presOf" srcId="{AAE631AE-D2D7-45B7-BDF1-299669A2B6CE}" destId="{A6FBAD3E-8EAB-424A-928C-E47C3BBADBFA}" srcOrd="0" destOrd="0" presId="urn:microsoft.com/office/officeart/2005/8/layout/vList2"/>
    <dgm:cxn modelId="{F80E9AA2-969D-4680-88B4-1887F5517B73}" type="presOf" srcId="{C3834962-BAB8-45E9-B388-B653FB470ED7}" destId="{5F306CC7-DDDB-4691-A6A7-EE33407DBA2B}" srcOrd="0" destOrd="0" presId="urn:microsoft.com/office/officeart/2005/8/layout/vList2"/>
    <dgm:cxn modelId="{F95D3BAA-A999-440C-B60C-3E03CB188494}" srcId="{FE3552CC-8EFF-41D7-B4F3-61E1E6302BBC}" destId="{AAE631AE-D2D7-45B7-BDF1-299669A2B6CE}" srcOrd="0" destOrd="0" parTransId="{B2D1D055-E4B1-44FF-8849-B86BB06FE0F6}" sibTransId="{F654F04E-CA75-49B6-A1A1-A9D75C29BFD2}"/>
    <dgm:cxn modelId="{074014AB-2671-409B-8B33-0E28AB2DC775}" type="presOf" srcId="{AD8357E1-E1ED-447E-80D9-F724645AC2ED}" destId="{3D6379DB-266D-4DDA-979D-FD76144F628A}" srcOrd="0" destOrd="0" presId="urn:microsoft.com/office/officeart/2005/8/layout/vList2"/>
    <dgm:cxn modelId="{FCDA34C0-ADD2-4F0D-8603-7F3706000ECC}" type="presOf" srcId="{C3765ACB-9B25-4D18-A11E-DF8D5E4A8356}" destId="{F649EE7C-F07B-4DB8-A0EB-7A2CAD392676}" srcOrd="0" destOrd="0" presId="urn:microsoft.com/office/officeart/2005/8/layout/vList2"/>
    <dgm:cxn modelId="{C1C8E7E9-A3F3-4B76-AABF-C6E366AE6C0F}" srcId="{FE3552CC-8EFF-41D7-B4F3-61E1E6302BBC}" destId="{FA7643BE-14D8-4EA0-9746-BB2F0B07EE00}" srcOrd="4" destOrd="0" parTransId="{ABA1B3CE-6491-45D2-9A1B-3276F3DECBE4}" sibTransId="{DD72E067-1221-43AD-AF7C-00740BEB3408}"/>
    <dgm:cxn modelId="{7851A2EB-0863-479A-87A8-938D190BDBF5}" type="presOf" srcId="{9A428693-CB1B-484E-A5EC-FA138D908AC6}" destId="{9A04F3BF-0F99-43A5-80F6-8C7A32731987}" srcOrd="0" destOrd="0" presId="urn:microsoft.com/office/officeart/2005/8/layout/vList2"/>
    <dgm:cxn modelId="{3C507FF9-8CFB-47A0-998C-4094DC614ECC}" srcId="{FE3552CC-8EFF-41D7-B4F3-61E1E6302BBC}" destId="{A2551816-949C-4DC2-978C-6BD8101480AD}" srcOrd="6" destOrd="0" parTransId="{DED5A50A-0DB6-4B53-B919-C273140FF853}" sibTransId="{23870674-6452-4577-A809-952FF00DA764}"/>
    <dgm:cxn modelId="{46C232FC-AEBA-4217-B60F-2A73646F6B49}" srcId="{FE3552CC-8EFF-41D7-B4F3-61E1E6302BBC}" destId="{CEBBA5B4-DEF9-4AD8-9B77-CD0833FBB1F5}" srcOrd="5" destOrd="0" parTransId="{75B43211-C787-4748-B3B8-BCA1AE87A925}" sibTransId="{0D64A8F8-1BEC-48FE-BD14-17A51530BE8A}"/>
    <dgm:cxn modelId="{5EAD5FE0-F5F2-4386-A657-C47C61C87AC5}" type="presParOf" srcId="{3AB29242-379F-40B5-93B4-F3C306D7404D}" destId="{A6FBAD3E-8EAB-424A-928C-E47C3BBADBFA}" srcOrd="0" destOrd="0" presId="urn:microsoft.com/office/officeart/2005/8/layout/vList2"/>
    <dgm:cxn modelId="{E6E2E950-CF0A-42F4-88EA-D76242A0D7DB}" type="presParOf" srcId="{3AB29242-379F-40B5-93B4-F3C306D7404D}" destId="{E0276C36-63E3-443C-BCBF-9BF8118545A4}" srcOrd="1" destOrd="0" presId="urn:microsoft.com/office/officeart/2005/8/layout/vList2"/>
    <dgm:cxn modelId="{331972A9-3847-4803-81DB-1CE19547E6ED}" type="presParOf" srcId="{3AB29242-379F-40B5-93B4-F3C306D7404D}" destId="{F649EE7C-F07B-4DB8-A0EB-7A2CAD392676}" srcOrd="2" destOrd="0" presId="urn:microsoft.com/office/officeart/2005/8/layout/vList2"/>
    <dgm:cxn modelId="{ABEA4538-C8E4-4AAF-8085-FD05398B13F0}" type="presParOf" srcId="{3AB29242-379F-40B5-93B4-F3C306D7404D}" destId="{210AFDA5-6A52-4771-A7FD-349FBB2363D5}" srcOrd="3" destOrd="0" presId="urn:microsoft.com/office/officeart/2005/8/layout/vList2"/>
    <dgm:cxn modelId="{DD9A5214-9F3B-4625-BF59-A1FA9E9E1511}" type="presParOf" srcId="{3AB29242-379F-40B5-93B4-F3C306D7404D}" destId="{3D6379DB-266D-4DDA-979D-FD76144F628A}" srcOrd="4" destOrd="0" presId="urn:microsoft.com/office/officeart/2005/8/layout/vList2"/>
    <dgm:cxn modelId="{28F3E44C-9B49-4143-8A0A-9D80469A0B84}" type="presParOf" srcId="{3AB29242-379F-40B5-93B4-F3C306D7404D}" destId="{5729C95A-F58D-4A93-B895-A9FC805D9758}" srcOrd="5" destOrd="0" presId="urn:microsoft.com/office/officeart/2005/8/layout/vList2"/>
    <dgm:cxn modelId="{4E714E7C-2FFD-40E8-9D3D-0ACFAA796422}" type="presParOf" srcId="{3AB29242-379F-40B5-93B4-F3C306D7404D}" destId="{5F306CC7-DDDB-4691-A6A7-EE33407DBA2B}" srcOrd="6" destOrd="0" presId="urn:microsoft.com/office/officeart/2005/8/layout/vList2"/>
    <dgm:cxn modelId="{1FCDF514-28FE-4096-96A7-6095F432931D}" type="presParOf" srcId="{3AB29242-379F-40B5-93B4-F3C306D7404D}" destId="{E77FB36A-49FB-4E9D-97FB-6C72539A4D2B}" srcOrd="7" destOrd="0" presId="urn:microsoft.com/office/officeart/2005/8/layout/vList2"/>
    <dgm:cxn modelId="{3A32D9FE-B3D5-489D-968E-9FEE47C0D2BE}" type="presParOf" srcId="{3AB29242-379F-40B5-93B4-F3C306D7404D}" destId="{292BF106-1AE6-4632-9ED0-FEF623B3483A}" srcOrd="8" destOrd="0" presId="urn:microsoft.com/office/officeart/2005/8/layout/vList2"/>
    <dgm:cxn modelId="{9B4BDEA2-B421-4A28-A3A8-C2FED49E98CE}" type="presParOf" srcId="{3AB29242-379F-40B5-93B4-F3C306D7404D}" destId="{3EE1C370-8CD3-4837-9972-AE983B8071B4}" srcOrd="9" destOrd="0" presId="urn:microsoft.com/office/officeart/2005/8/layout/vList2"/>
    <dgm:cxn modelId="{C15170C4-1F82-4B6A-9D81-8AE99C0A884A}" type="presParOf" srcId="{3AB29242-379F-40B5-93B4-F3C306D7404D}" destId="{F6E843F4-99DD-4731-B161-4B4CAE7D996C}" srcOrd="10" destOrd="0" presId="urn:microsoft.com/office/officeart/2005/8/layout/vList2"/>
    <dgm:cxn modelId="{BBD76C34-D74B-45ED-B07E-7B95A2DCACCC}" type="presParOf" srcId="{3AB29242-379F-40B5-93B4-F3C306D7404D}" destId="{8C9AE9FF-81AC-486A-82E5-BE65F3A8F752}" srcOrd="11" destOrd="0" presId="urn:microsoft.com/office/officeart/2005/8/layout/vList2"/>
    <dgm:cxn modelId="{743A7648-4677-4E6E-8FF5-29DE8922F154}" type="presParOf" srcId="{3AB29242-379F-40B5-93B4-F3C306D7404D}" destId="{AB7751EE-5DD5-4219-97AC-9ED54549AEC4}" srcOrd="12" destOrd="0" presId="urn:microsoft.com/office/officeart/2005/8/layout/vList2"/>
    <dgm:cxn modelId="{F390A502-C27D-4D3B-A0AC-C475364DC386}" type="presParOf" srcId="{3AB29242-379F-40B5-93B4-F3C306D7404D}" destId="{923A47A4-36AF-4078-865A-A485BE8BE2AD}" srcOrd="13" destOrd="0" presId="urn:microsoft.com/office/officeart/2005/8/layout/vList2"/>
    <dgm:cxn modelId="{F76EECD0-1090-4FFE-99D7-9C539596D2CD}" type="presParOf" srcId="{3AB29242-379F-40B5-93B4-F3C306D7404D}" destId="{9A04F3BF-0F99-43A5-80F6-8C7A32731987}" srcOrd="1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CD0B71-58BC-48B5-B742-548046DCF65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FA30A8A-50C6-4412-ABAB-381A936FF7C6}">
      <dgm:prSet/>
      <dgm:spPr/>
      <dgm:t>
        <a:bodyPr/>
        <a:lstStyle/>
        <a:p>
          <a:r>
            <a:rPr lang="en-US" dirty="0"/>
            <a:t>UNDERSTANDING OF THE FIRE SERVICES RE-ORGANIZATION EFFORT</a:t>
          </a:r>
        </a:p>
      </dgm:t>
    </dgm:pt>
    <dgm:pt modelId="{4D2F0EBC-4B2E-4AB5-BF32-D2FDFFB0203E}" type="parTrans" cxnId="{9098237B-C1C1-41ED-8A67-973D961DB8D7}">
      <dgm:prSet/>
      <dgm:spPr/>
      <dgm:t>
        <a:bodyPr/>
        <a:lstStyle/>
        <a:p>
          <a:endParaRPr lang="en-US"/>
        </a:p>
      </dgm:t>
    </dgm:pt>
    <dgm:pt modelId="{17863356-2D41-440E-9C17-A4CFE24FDF80}" type="sibTrans" cxnId="{9098237B-C1C1-41ED-8A67-973D961DB8D7}">
      <dgm:prSet/>
      <dgm:spPr/>
      <dgm:t>
        <a:bodyPr/>
        <a:lstStyle/>
        <a:p>
          <a:endParaRPr lang="en-US" dirty="0"/>
        </a:p>
      </dgm:t>
    </dgm:pt>
    <dgm:pt modelId="{1D73C043-ACF8-435A-86EB-185CFB3BAB2B}">
      <dgm:prSet/>
      <dgm:spPr/>
      <dgm:t>
        <a:bodyPr/>
        <a:lstStyle/>
        <a:p>
          <a:r>
            <a:rPr lang="en-US" dirty="0"/>
            <a:t>EXAMINATION OF PROS &amp; CONS OF RE-ORGANIZATION</a:t>
          </a:r>
        </a:p>
      </dgm:t>
    </dgm:pt>
    <dgm:pt modelId="{2AC39DC5-1B05-4D5C-911D-78AACE0BBA3F}" type="parTrans" cxnId="{D4EF4DF3-8593-4EA9-A393-0CE18C32CC6F}">
      <dgm:prSet/>
      <dgm:spPr/>
      <dgm:t>
        <a:bodyPr/>
        <a:lstStyle/>
        <a:p>
          <a:endParaRPr lang="en-US"/>
        </a:p>
      </dgm:t>
    </dgm:pt>
    <dgm:pt modelId="{A2896790-42B5-4614-9153-B13BC51C8D10}" type="sibTrans" cxnId="{D4EF4DF3-8593-4EA9-A393-0CE18C32CC6F}">
      <dgm:prSet/>
      <dgm:spPr/>
      <dgm:t>
        <a:bodyPr/>
        <a:lstStyle/>
        <a:p>
          <a:endParaRPr lang="en-US" dirty="0"/>
        </a:p>
      </dgm:t>
    </dgm:pt>
    <dgm:pt modelId="{AEC732C1-8A22-4516-B605-F344AD27BC98}">
      <dgm:prSet/>
      <dgm:spPr/>
      <dgm:t>
        <a:bodyPr/>
        <a:lstStyle/>
        <a:p>
          <a:r>
            <a:rPr lang="en-US" dirty="0"/>
            <a:t>ABILITY FOR GMCSD BOARD TO MAKE BETTER NFORMED DECISIONS ABOUT FIRE SERVICES OPTIONS</a:t>
          </a:r>
        </a:p>
      </dgm:t>
    </dgm:pt>
    <dgm:pt modelId="{9D9AE61B-EEA1-4E8F-BFE8-5ED887E43492}" type="parTrans" cxnId="{B6DF7C9E-2576-4A11-88E2-39DF504D8EE4}">
      <dgm:prSet/>
      <dgm:spPr/>
      <dgm:t>
        <a:bodyPr/>
        <a:lstStyle/>
        <a:p>
          <a:endParaRPr lang="en-US"/>
        </a:p>
      </dgm:t>
    </dgm:pt>
    <dgm:pt modelId="{0DD93D43-456A-4E3E-A318-FF1D76365C9D}" type="sibTrans" cxnId="{B6DF7C9E-2576-4A11-88E2-39DF504D8EE4}">
      <dgm:prSet/>
      <dgm:spPr/>
      <dgm:t>
        <a:bodyPr/>
        <a:lstStyle/>
        <a:p>
          <a:endParaRPr lang="en-US"/>
        </a:p>
      </dgm:t>
    </dgm:pt>
    <dgm:pt modelId="{23B07859-1D3B-43BC-8D92-4B73FD4FCF96}" type="pres">
      <dgm:prSet presAssocID="{47CD0B71-58BC-48B5-B742-548046DCF65B}" presName="outerComposite" presStyleCnt="0">
        <dgm:presLayoutVars>
          <dgm:chMax val="5"/>
          <dgm:dir/>
          <dgm:resizeHandles val="exact"/>
        </dgm:presLayoutVars>
      </dgm:prSet>
      <dgm:spPr/>
    </dgm:pt>
    <dgm:pt modelId="{3B412D9D-9518-4139-8EDB-EDB6F58A747A}" type="pres">
      <dgm:prSet presAssocID="{47CD0B71-58BC-48B5-B742-548046DCF65B}" presName="dummyMaxCanvas" presStyleCnt="0">
        <dgm:presLayoutVars/>
      </dgm:prSet>
      <dgm:spPr/>
    </dgm:pt>
    <dgm:pt modelId="{5FDC24AB-4EC0-4EF0-A952-D93E46BF86C0}" type="pres">
      <dgm:prSet presAssocID="{47CD0B71-58BC-48B5-B742-548046DCF65B}" presName="ThreeNodes_1" presStyleLbl="node1" presStyleIdx="0" presStyleCnt="3">
        <dgm:presLayoutVars>
          <dgm:bulletEnabled val="1"/>
        </dgm:presLayoutVars>
      </dgm:prSet>
      <dgm:spPr/>
    </dgm:pt>
    <dgm:pt modelId="{5AE2C264-B8AC-4E7D-812B-EC342DB1DFC0}" type="pres">
      <dgm:prSet presAssocID="{47CD0B71-58BC-48B5-B742-548046DCF65B}" presName="ThreeNodes_2" presStyleLbl="node1" presStyleIdx="1" presStyleCnt="3">
        <dgm:presLayoutVars>
          <dgm:bulletEnabled val="1"/>
        </dgm:presLayoutVars>
      </dgm:prSet>
      <dgm:spPr/>
    </dgm:pt>
    <dgm:pt modelId="{7307B6D5-18C0-4782-95A1-BC4B7977C09C}" type="pres">
      <dgm:prSet presAssocID="{47CD0B71-58BC-48B5-B742-548046DCF65B}" presName="ThreeNodes_3" presStyleLbl="node1" presStyleIdx="2" presStyleCnt="3">
        <dgm:presLayoutVars>
          <dgm:bulletEnabled val="1"/>
        </dgm:presLayoutVars>
      </dgm:prSet>
      <dgm:spPr/>
    </dgm:pt>
    <dgm:pt modelId="{1FDE41A1-79AE-4ACD-A801-D483F2813F40}" type="pres">
      <dgm:prSet presAssocID="{47CD0B71-58BC-48B5-B742-548046DCF65B}" presName="ThreeConn_1-2" presStyleLbl="fgAccFollowNode1" presStyleIdx="0" presStyleCnt="2">
        <dgm:presLayoutVars>
          <dgm:bulletEnabled val="1"/>
        </dgm:presLayoutVars>
      </dgm:prSet>
      <dgm:spPr/>
    </dgm:pt>
    <dgm:pt modelId="{770101F3-8DA8-4DC3-99CE-EE3720E387E3}" type="pres">
      <dgm:prSet presAssocID="{47CD0B71-58BC-48B5-B742-548046DCF65B}" presName="ThreeConn_2-3" presStyleLbl="fgAccFollowNode1" presStyleIdx="1" presStyleCnt="2">
        <dgm:presLayoutVars>
          <dgm:bulletEnabled val="1"/>
        </dgm:presLayoutVars>
      </dgm:prSet>
      <dgm:spPr/>
    </dgm:pt>
    <dgm:pt modelId="{A1C870FF-F635-41BB-8902-6270DDB2803B}" type="pres">
      <dgm:prSet presAssocID="{47CD0B71-58BC-48B5-B742-548046DCF65B}" presName="ThreeNodes_1_text" presStyleLbl="node1" presStyleIdx="2" presStyleCnt="3">
        <dgm:presLayoutVars>
          <dgm:bulletEnabled val="1"/>
        </dgm:presLayoutVars>
      </dgm:prSet>
      <dgm:spPr/>
    </dgm:pt>
    <dgm:pt modelId="{35C28F90-9A4D-4886-AE58-80C185B02EA7}" type="pres">
      <dgm:prSet presAssocID="{47CD0B71-58BC-48B5-B742-548046DCF65B}" presName="ThreeNodes_2_text" presStyleLbl="node1" presStyleIdx="2" presStyleCnt="3">
        <dgm:presLayoutVars>
          <dgm:bulletEnabled val="1"/>
        </dgm:presLayoutVars>
      </dgm:prSet>
      <dgm:spPr/>
    </dgm:pt>
    <dgm:pt modelId="{D19CC3A3-217F-430A-B2F8-8B22B694B8BF}" type="pres">
      <dgm:prSet presAssocID="{47CD0B71-58BC-48B5-B742-548046DCF65B}" presName="ThreeNodes_3_text" presStyleLbl="node1" presStyleIdx="2" presStyleCnt="3">
        <dgm:presLayoutVars>
          <dgm:bulletEnabled val="1"/>
        </dgm:presLayoutVars>
      </dgm:prSet>
      <dgm:spPr/>
    </dgm:pt>
  </dgm:ptLst>
  <dgm:cxnLst>
    <dgm:cxn modelId="{D3100C08-A2BF-4817-8264-B13DA0BF1590}" type="presOf" srcId="{1D73C043-ACF8-435A-86EB-185CFB3BAB2B}" destId="{5AE2C264-B8AC-4E7D-812B-EC342DB1DFC0}" srcOrd="0" destOrd="0" presId="urn:microsoft.com/office/officeart/2005/8/layout/vProcess5"/>
    <dgm:cxn modelId="{D251405F-B613-4EA1-B5CD-EFE15AE97A35}" type="presOf" srcId="{AEC732C1-8A22-4516-B605-F344AD27BC98}" destId="{7307B6D5-18C0-4782-95A1-BC4B7977C09C}" srcOrd="0" destOrd="0" presId="urn:microsoft.com/office/officeart/2005/8/layout/vProcess5"/>
    <dgm:cxn modelId="{D0BF7C68-1DB5-4BD9-A486-26DD537453AC}" type="presOf" srcId="{A2896790-42B5-4614-9153-B13BC51C8D10}" destId="{770101F3-8DA8-4DC3-99CE-EE3720E387E3}" srcOrd="0" destOrd="0" presId="urn:microsoft.com/office/officeart/2005/8/layout/vProcess5"/>
    <dgm:cxn modelId="{9098237B-C1C1-41ED-8A67-973D961DB8D7}" srcId="{47CD0B71-58BC-48B5-B742-548046DCF65B}" destId="{CFA30A8A-50C6-4412-ABAB-381A936FF7C6}" srcOrd="0" destOrd="0" parTransId="{4D2F0EBC-4B2E-4AB5-BF32-D2FDFFB0203E}" sibTransId="{17863356-2D41-440E-9C17-A4CFE24FDF80}"/>
    <dgm:cxn modelId="{DD547E99-F12D-4629-9C8C-1D56B9A1B69E}" type="presOf" srcId="{17863356-2D41-440E-9C17-A4CFE24FDF80}" destId="{1FDE41A1-79AE-4ACD-A801-D483F2813F40}" srcOrd="0" destOrd="0" presId="urn:microsoft.com/office/officeart/2005/8/layout/vProcess5"/>
    <dgm:cxn modelId="{93E55E9E-2D00-46BC-A84F-35689493C51A}" type="presOf" srcId="{1D73C043-ACF8-435A-86EB-185CFB3BAB2B}" destId="{35C28F90-9A4D-4886-AE58-80C185B02EA7}" srcOrd="1" destOrd="0" presId="urn:microsoft.com/office/officeart/2005/8/layout/vProcess5"/>
    <dgm:cxn modelId="{B6DF7C9E-2576-4A11-88E2-39DF504D8EE4}" srcId="{47CD0B71-58BC-48B5-B742-548046DCF65B}" destId="{AEC732C1-8A22-4516-B605-F344AD27BC98}" srcOrd="2" destOrd="0" parTransId="{9D9AE61B-EEA1-4E8F-BFE8-5ED887E43492}" sibTransId="{0DD93D43-456A-4E3E-A318-FF1D76365C9D}"/>
    <dgm:cxn modelId="{7D84D3A1-A213-4C68-B0E3-B1E6302FD6EF}" type="presOf" srcId="{CFA30A8A-50C6-4412-ABAB-381A936FF7C6}" destId="{A1C870FF-F635-41BB-8902-6270DDB2803B}" srcOrd="1" destOrd="0" presId="urn:microsoft.com/office/officeart/2005/8/layout/vProcess5"/>
    <dgm:cxn modelId="{780CBEA8-FD76-4934-9F1C-578611F090BE}" type="presOf" srcId="{AEC732C1-8A22-4516-B605-F344AD27BC98}" destId="{D19CC3A3-217F-430A-B2F8-8B22B694B8BF}" srcOrd="1" destOrd="0" presId="urn:microsoft.com/office/officeart/2005/8/layout/vProcess5"/>
    <dgm:cxn modelId="{B4242CD2-06E6-4357-8A67-D505B9F5A790}" type="presOf" srcId="{CFA30A8A-50C6-4412-ABAB-381A936FF7C6}" destId="{5FDC24AB-4EC0-4EF0-A952-D93E46BF86C0}" srcOrd="0" destOrd="0" presId="urn:microsoft.com/office/officeart/2005/8/layout/vProcess5"/>
    <dgm:cxn modelId="{90C3A9E5-FAC6-4556-9B3A-954C5FFDE36B}" type="presOf" srcId="{47CD0B71-58BC-48B5-B742-548046DCF65B}" destId="{23B07859-1D3B-43BC-8D92-4B73FD4FCF96}" srcOrd="0" destOrd="0" presId="urn:microsoft.com/office/officeart/2005/8/layout/vProcess5"/>
    <dgm:cxn modelId="{D4EF4DF3-8593-4EA9-A393-0CE18C32CC6F}" srcId="{47CD0B71-58BC-48B5-B742-548046DCF65B}" destId="{1D73C043-ACF8-435A-86EB-185CFB3BAB2B}" srcOrd="1" destOrd="0" parTransId="{2AC39DC5-1B05-4D5C-911D-78AACE0BBA3F}" sibTransId="{A2896790-42B5-4614-9153-B13BC51C8D10}"/>
    <dgm:cxn modelId="{C959AA6C-7269-4BE5-960B-C6B6275FB243}" type="presParOf" srcId="{23B07859-1D3B-43BC-8D92-4B73FD4FCF96}" destId="{3B412D9D-9518-4139-8EDB-EDB6F58A747A}" srcOrd="0" destOrd="0" presId="urn:microsoft.com/office/officeart/2005/8/layout/vProcess5"/>
    <dgm:cxn modelId="{8406B3E2-5A2A-447B-89EC-3EFCBD7941C6}" type="presParOf" srcId="{23B07859-1D3B-43BC-8D92-4B73FD4FCF96}" destId="{5FDC24AB-4EC0-4EF0-A952-D93E46BF86C0}" srcOrd="1" destOrd="0" presId="urn:microsoft.com/office/officeart/2005/8/layout/vProcess5"/>
    <dgm:cxn modelId="{B5F251DE-90C9-44CF-B0C9-EA901D1EAE22}" type="presParOf" srcId="{23B07859-1D3B-43BC-8D92-4B73FD4FCF96}" destId="{5AE2C264-B8AC-4E7D-812B-EC342DB1DFC0}" srcOrd="2" destOrd="0" presId="urn:microsoft.com/office/officeart/2005/8/layout/vProcess5"/>
    <dgm:cxn modelId="{DDFD5557-FD30-4DCB-8015-5E41E4C1021C}" type="presParOf" srcId="{23B07859-1D3B-43BC-8D92-4B73FD4FCF96}" destId="{7307B6D5-18C0-4782-95A1-BC4B7977C09C}" srcOrd="3" destOrd="0" presId="urn:microsoft.com/office/officeart/2005/8/layout/vProcess5"/>
    <dgm:cxn modelId="{2526092E-8605-43A1-8A6C-072C3E7DC0A4}" type="presParOf" srcId="{23B07859-1D3B-43BC-8D92-4B73FD4FCF96}" destId="{1FDE41A1-79AE-4ACD-A801-D483F2813F40}" srcOrd="4" destOrd="0" presId="urn:microsoft.com/office/officeart/2005/8/layout/vProcess5"/>
    <dgm:cxn modelId="{C9D20DFE-5DBC-49A5-BD9A-9748C9526570}" type="presParOf" srcId="{23B07859-1D3B-43BC-8D92-4B73FD4FCF96}" destId="{770101F3-8DA8-4DC3-99CE-EE3720E387E3}" srcOrd="5" destOrd="0" presId="urn:microsoft.com/office/officeart/2005/8/layout/vProcess5"/>
    <dgm:cxn modelId="{ABB0B5BA-7079-4BF4-BF94-71A7CAC92FF5}" type="presParOf" srcId="{23B07859-1D3B-43BC-8D92-4B73FD4FCF96}" destId="{A1C870FF-F635-41BB-8902-6270DDB2803B}" srcOrd="6" destOrd="0" presId="urn:microsoft.com/office/officeart/2005/8/layout/vProcess5"/>
    <dgm:cxn modelId="{6BF38762-8000-4D83-9399-0C2A05D2F55A}" type="presParOf" srcId="{23B07859-1D3B-43BC-8D92-4B73FD4FCF96}" destId="{35C28F90-9A4D-4886-AE58-80C185B02EA7}" srcOrd="7" destOrd="0" presId="urn:microsoft.com/office/officeart/2005/8/layout/vProcess5"/>
    <dgm:cxn modelId="{8A165212-000A-4A32-A55B-54A1BEB1FD5A}" type="presParOf" srcId="{23B07859-1D3B-43BC-8D92-4B73FD4FCF96}" destId="{D19CC3A3-217F-430A-B2F8-8B22B694B8BF}"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080E62-BE08-45FD-B29A-391C99294F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1CA53D-63F7-41ED-8C25-7BECF784BB1C}">
      <dgm:prSet/>
      <dgm:spPr/>
      <dgm:t>
        <a:bodyPr/>
        <a:lstStyle/>
        <a:p>
          <a:r>
            <a:rPr lang="en-US" dirty="0"/>
            <a:t>1998 – Plumas County failed to initiate a property tax sharing agreement with the developers of the Gold Mountain community.  Tax Sharing from property taxes paid to the CSD is intended to support fire protection and emergency medical response to the Nakoma community.</a:t>
          </a:r>
        </a:p>
      </dgm:t>
    </dgm:pt>
    <dgm:pt modelId="{D3E73C02-CF9A-415A-8E38-B47FDBC1F71B}" type="parTrans" cxnId="{E8F1F96D-FE68-48D2-90D3-06C4D12A17AD}">
      <dgm:prSet/>
      <dgm:spPr/>
      <dgm:t>
        <a:bodyPr/>
        <a:lstStyle/>
        <a:p>
          <a:endParaRPr lang="en-US"/>
        </a:p>
      </dgm:t>
    </dgm:pt>
    <dgm:pt modelId="{81F1C104-0EE5-452A-B50A-DB968F3F8887}" type="sibTrans" cxnId="{E8F1F96D-FE68-48D2-90D3-06C4D12A17AD}">
      <dgm:prSet/>
      <dgm:spPr/>
      <dgm:t>
        <a:bodyPr/>
        <a:lstStyle/>
        <a:p>
          <a:endParaRPr lang="en-US"/>
        </a:p>
      </dgm:t>
    </dgm:pt>
    <dgm:pt modelId="{945A6D0C-27C4-4748-BFCB-05323FC938F2}">
      <dgm:prSet/>
      <dgm:spPr/>
      <dgm:t>
        <a:bodyPr/>
        <a:lstStyle/>
        <a:p>
          <a:r>
            <a:rPr lang="en-US" dirty="0"/>
            <a:t>2006 - Special Fire Tax Ballot Measure passed by two-thirds vote of the electorate residing in the District for the purpose of funding fire protection, emergency medical response, fire prevention and fire infrastructure.  Brings GMCSD into compliance with Prop. 218.   </a:t>
          </a:r>
        </a:p>
      </dgm:t>
    </dgm:pt>
    <dgm:pt modelId="{CF4731E5-0E0E-4B89-976C-54AC67BF9A19}" type="parTrans" cxnId="{15EE7C0D-ACC4-4FE1-9B5E-F7B8B4CB7C0A}">
      <dgm:prSet/>
      <dgm:spPr/>
      <dgm:t>
        <a:bodyPr/>
        <a:lstStyle/>
        <a:p>
          <a:endParaRPr lang="en-US"/>
        </a:p>
      </dgm:t>
    </dgm:pt>
    <dgm:pt modelId="{2F1DB110-D49E-4B43-B11E-E612763922C4}" type="sibTrans" cxnId="{15EE7C0D-ACC4-4FE1-9B5E-F7B8B4CB7C0A}">
      <dgm:prSet/>
      <dgm:spPr/>
      <dgm:t>
        <a:bodyPr/>
        <a:lstStyle/>
        <a:p>
          <a:endParaRPr lang="en-US"/>
        </a:p>
      </dgm:t>
    </dgm:pt>
    <dgm:pt modelId="{1B7FB1F1-9D45-4DCA-A0C2-D938F0D22F73}">
      <dgm:prSet/>
      <dgm:spPr/>
      <dgm:t>
        <a:bodyPr/>
        <a:lstStyle/>
        <a:p>
          <a:r>
            <a:rPr lang="en-US" dirty="0"/>
            <a:t>2007 – GMCSD negotiated with Plumas County to initiate a tax sharing agreement.  Based on historic high valuations in 2006/07, property values in the community plummeted from the baseline resulting in a “failed” tax sharing agreement with the County.</a:t>
          </a:r>
        </a:p>
      </dgm:t>
    </dgm:pt>
    <dgm:pt modelId="{4C03A213-3894-484B-A8C3-2FE0EA672823}" type="parTrans" cxnId="{48B52CC2-C88C-4DC9-AD28-182171182567}">
      <dgm:prSet/>
      <dgm:spPr/>
      <dgm:t>
        <a:bodyPr/>
        <a:lstStyle/>
        <a:p>
          <a:endParaRPr lang="en-US"/>
        </a:p>
      </dgm:t>
    </dgm:pt>
    <dgm:pt modelId="{38727D3E-ADE3-4B7E-8CC2-B1BDC3B7EFD1}" type="sibTrans" cxnId="{48B52CC2-C88C-4DC9-AD28-182171182567}">
      <dgm:prSet/>
      <dgm:spPr/>
      <dgm:t>
        <a:bodyPr/>
        <a:lstStyle/>
        <a:p>
          <a:endParaRPr lang="en-US"/>
        </a:p>
      </dgm:t>
    </dgm:pt>
    <dgm:pt modelId="{C811889C-C55A-425E-AE12-6D62D135FECB}" type="pres">
      <dgm:prSet presAssocID="{A3080E62-BE08-45FD-B29A-391C99294F23}" presName="linear" presStyleCnt="0">
        <dgm:presLayoutVars>
          <dgm:animLvl val="lvl"/>
          <dgm:resizeHandles val="exact"/>
        </dgm:presLayoutVars>
      </dgm:prSet>
      <dgm:spPr/>
    </dgm:pt>
    <dgm:pt modelId="{75A2AB6A-A4FE-4602-9D2E-E2A9D4386C10}" type="pres">
      <dgm:prSet presAssocID="{D71CA53D-63F7-41ED-8C25-7BECF784BB1C}" presName="parentText" presStyleLbl="node1" presStyleIdx="0" presStyleCnt="3">
        <dgm:presLayoutVars>
          <dgm:chMax val="0"/>
          <dgm:bulletEnabled val="1"/>
        </dgm:presLayoutVars>
      </dgm:prSet>
      <dgm:spPr/>
    </dgm:pt>
    <dgm:pt modelId="{96E9A567-31E6-49B3-9F4B-B1E10C72C2BD}" type="pres">
      <dgm:prSet presAssocID="{81F1C104-0EE5-452A-B50A-DB968F3F8887}" presName="spacer" presStyleCnt="0"/>
      <dgm:spPr/>
    </dgm:pt>
    <dgm:pt modelId="{BD6D5D03-0093-4A33-8B18-388CF189422F}" type="pres">
      <dgm:prSet presAssocID="{945A6D0C-27C4-4748-BFCB-05323FC938F2}" presName="parentText" presStyleLbl="node1" presStyleIdx="1" presStyleCnt="3">
        <dgm:presLayoutVars>
          <dgm:chMax val="0"/>
          <dgm:bulletEnabled val="1"/>
        </dgm:presLayoutVars>
      </dgm:prSet>
      <dgm:spPr/>
    </dgm:pt>
    <dgm:pt modelId="{7F14CC86-7B54-4F68-B928-0AB8DB467114}" type="pres">
      <dgm:prSet presAssocID="{2F1DB110-D49E-4B43-B11E-E612763922C4}" presName="spacer" presStyleCnt="0"/>
      <dgm:spPr/>
    </dgm:pt>
    <dgm:pt modelId="{9A46C752-E4DB-4E2C-B1A7-DB7E5C25E257}" type="pres">
      <dgm:prSet presAssocID="{1B7FB1F1-9D45-4DCA-A0C2-D938F0D22F73}" presName="parentText" presStyleLbl="node1" presStyleIdx="2" presStyleCnt="3">
        <dgm:presLayoutVars>
          <dgm:chMax val="0"/>
          <dgm:bulletEnabled val="1"/>
        </dgm:presLayoutVars>
      </dgm:prSet>
      <dgm:spPr/>
    </dgm:pt>
  </dgm:ptLst>
  <dgm:cxnLst>
    <dgm:cxn modelId="{15EE7C0D-ACC4-4FE1-9B5E-F7B8B4CB7C0A}" srcId="{A3080E62-BE08-45FD-B29A-391C99294F23}" destId="{945A6D0C-27C4-4748-BFCB-05323FC938F2}" srcOrd="1" destOrd="0" parTransId="{CF4731E5-0E0E-4B89-976C-54AC67BF9A19}" sibTransId="{2F1DB110-D49E-4B43-B11E-E612763922C4}"/>
    <dgm:cxn modelId="{D527F641-0043-4257-961A-B86AF7A36176}" type="presOf" srcId="{945A6D0C-27C4-4748-BFCB-05323FC938F2}" destId="{BD6D5D03-0093-4A33-8B18-388CF189422F}" srcOrd="0" destOrd="0" presId="urn:microsoft.com/office/officeart/2005/8/layout/vList2"/>
    <dgm:cxn modelId="{E8F1F96D-FE68-48D2-90D3-06C4D12A17AD}" srcId="{A3080E62-BE08-45FD-B29A-391C99294F23}" destId="{D71CA53D-63F7-41ED-8C25-7BECF784BB1C}" srcOrd="0" destOrd="0" parTransId="{D3E73C02-CF9A-415A-8E38-B47FDBC1F71B}" sibTransId="{81F1C104-0EE5-452A-B50A-DB968F3F8887}"/>
    <dgm:cxn modelId="{A1E7E784-56ED-4A93-89A7-22A284E1DF45}" type="presOf" srcId="{A3080E62-BE08-45FD-B29A-391C99294F23}" destId="{C811889C-C55A-425E-AE12-6D62D135FECB}" srcOrd="0" destOrd="0" presId="urn:microsoft.com/office/officeart/2005/8/layout/vList2"/>
    <dgm:cxn modelId="{48B52CC2-C88C-4DC9-AD28-182171182567}" srcId="{A3080E62-BE08-45FD-B29A-391C99294F23}" destId="{1B7FB1F1-9D45-4DCA-A0C2-D938F0D22F73}" srcOrd="2" destOrd="0" parTransId="{4C03A213-3894-484B-A8C3-2FE0EA672823}" sibTransId="{38727D3E-ADE3-4B7E-8CC2-B1BDC3B7EFD1}"/>
    <dgm:cxn modelId="{5E0FE6C7-D566-4BA0-B990-6FCB30B9D016}" type="presOf" srcId="{D71CA53D-63F7-41ED-8C25-7BECF784BB1C}" destId="{75A2AB6A-A4FE-4602-9D2E-E2A9D4386C10}" srcOrd="0" destOrd="0" presId="urn:microsoft.com/office/officeart/2005/8/layout/vList2"/>
    <dgm:cxn modelId="{341B64EE-EB32-4A8F-8B41-F49898B206F5}" type="presOf" srcId="{1B7FB1F1-9D45-4DCA-A0C2-D938F0D22F73}" destId="{9A46C752-E4DB-4E2C-B1A7-DB7E5C25E257}" srcOrd="0" destOrd="0" presId="urn:microsoft.com/office/officeart/2005/8/layout/vList2"/>
    <dgm:cxn modelId="{3BBF953E-F461-4CC3-AB1E-16FE7471641E}" type="presParOf" srcId="{C811889C-C55A-425E-AE12-6D62D135FECB}" destId="{75A2AB6A-A4FE-4602-9D2E-E2A9D4386C10}" srcOrd="0" destOrd="0" presId="urn:microsoft.com/office/officeart/2005/8/layout/vList2"/>
    <dgm:cxn modelId="{1A61712C-893A-4584-806A-4B9E0A26738B}" type="presParOf" srcId="{C811889C-C55A-425E-AE12-6D62D135FECB}" destId="{96E9A567-31E6-49B3-9F4B-B1E10C72C2BD}" srcOrd="1" destOrd="0" presId="urn:microsoft.com/office/officeart/2005/8/layout/vList2"/>
    <dgm:cxn modelId="{0A6C1B16-3BED-4157-9EF8-E7F30F166282}" type="presParOf" srcId="{C811889C-C55A-425E-AE12-6D62D135FECB}" destId="{BD6D5D03-0093-4A33-8B18-388CF189422F}" srcOrd="2" destOrd="0" presId="urn:microsoft.com/office/officeart/2005/8/layout/vList2"/>
    <dgm:cxn modelId="{4934FCC2-2011-41BB-B083-4499F62B2424}" type="presParOf" srcId="{C811889C-C55A-425E-AE12-6D62D135FECB}" destId="{7F14CC86-7B54-4F68-B928-0AB8DB467114}" srcOrd="3" destOrd="0" presId="urn:microsoft.com/office/officeart/2005/8/layout/vList2"/>
    <dgm:cxn modelId="{81A0AF68-DB54-465C-BA30-96E6E6CD7EBA}" type="presParOf" srcId="{C811889C-C55A-425E-AE12-6D62D135FECB}" destId="{9A46C752-E4DB-4E2C-B1A7-DB7E5C25E2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CB5643-4F3F-4AD4-AD6D-23937566967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31CAFE6-B3C2-4FA9-B05A-3F9B4A7555A8}">
      <dgm:prSet custT="1"/>
      <dgm:spPr/>
      <dgm:t>
        <a:bodyPr/>
        <a:lstStyle/>
        <a:p>
          <a:endParaRPr lang="en-US" sz="900" dirty="0"/>
        </a:p>
        <a:p>
          <a:endParaRPr lang="en-US" sz="900" dirty="0"/>
        </a:p>
        <a:p>
          <a:r>
            <a:rPr lang="en-US" sz="1500" dirty="0"/>
            <a:t>OPERATIONS –</a:t>
          </a:r>
        </a:p>
        <a:p>
          <a:r>
            <a:rPr lang="en-US" sz="1500" dirty="0"/>
            <a:t>Fire Protection Contract, insurance, supplies, equipment facility</a:t>
          </a:r>
        </a:p>
        <a:p>
          <a:endParaRPr lang="en-US" sz="900" dirty="0"/>
        </a:p>
        <a:p>
          <a:endParaRPr lang="en-US" sz="900" dirty="0"/>
        </a:p>
        <a:p>
          <a:endParaRPr lang="en-US" sz="900" dirty="0"/>
        </a:p>
      </dgm:t>
    </dgm:pt>
    <dgm:pt modelId="{CE6E3121-1210-41DF-BB30-FABBEAAAB4BA}" type="parTrans" cxnId="{B93B474B-A0C7-483F-BA12-B18DD40CFB36}">
      <dgm:prSet/>
      <dgm:spPr/>
      <dgm:t>
        <a:bodyPr/>
        <a:lstStyle/>
        <a:p>
          <a:endParaRPr lang="en-US"/>
        </a:p>
      </dgm:t>
    </dgm:pt>
    <dgm:pt modelId="{70C7A0D6-8059-4B7B-B5CB-EFF5264D7979}" type="sibTrans" cxnId="{B93B474B-A0C7-483F-BA12-B18DD40CFB36}">
      <dgm:prSet/>
      <dgm:spPr/>
      <dgm:t>
        <a:bodyPr/>
        <a:lstStyle/>
        <a:p>
          <a:endParaRPr lang="en-US"/>
        </a:p>
      </dgm:t>
    </dgm:pt>
    <dgm:pt modelId="{F2B2E417-5E5E-4512-AF51-20C8251CC766}">
      <dgm:prSet/>
      <dgm:spPr/>
      <dgm:t>
        <a:bodyPr/>
        <a:lstStyle/>
        <a:p>
          <a:r>
            <a:rPr lang="en-US" dirty="0"/>
            <a:t>ADMINISTRATION –</a:t>
          </a:r>
        </a:p>
        <a:p>
          <a:r>
            <a:rPr lang="en-US" dirty="0"/>
            <a:t>Salaries, office space, office equipment &amp; supplies</a:t>
          </a:r>
        </a:p>
        <a:p>
          <a:endParaRPr lang="en-US" dirty="0"/>
        </a:p>
      </dgm:t>
    </dgm:pt>
    <dgm:pt modelId="{0A2A5188-01BE-43D2-957C-A40EFAB9D3F2}" type="parTrans" cxnId="{13E03573-17F1-41CB-A93A-2BF05D3AA219}">
      <dgm:prSet/>
      <dgm:spPr/>
      <dgm:t>
        <a:bodyPr/>
        <a:lstStyle/>
        <a:p>
          <a:endParaRPr lang="en-US"/>
        </a:p>
      </dgm:t>
    </dgm:pt>
    <dgm:pt modelId="{6F5EDB7B-AF24-4A41-86EF-3DDC7D60EA02}" type="sibTrans" cxnId="{13E03573-17F1-41CB-A93A-2BF05D3AA219}">
      <dgm:prSet/>
      <dgm:spPr/>
      <dgm:t>
        <a:bodyPr/>
        <a:lstStyle/>
        <a:p>
          <a:endParaRPr lang="en-US"/>
        </a:p>
      </dgm:t>
    </dgm:pt>
    <dgm:pt modelId="{9BE79279-ACC2-4677-93C7-2B57755843CD}">
      <dgm:prSet custT="1"/>
      <dgm:spPr/>
      <dgm:t>
        <a:bodyPr/>
        <a:lstStyle/>
        <a:p>
          <a:endParaRPr lang="en-US" sz="1100" dirty="0"/>
        </a:p>
        <a:p>
          <a:r>
            <a:rPr lang="en-US" sz="1500" dirty="0"/>
            <a:t>HFT –</a:t>
          </a:r>
        </a:p>
        <a:p>
          <a:r>
            <a:rPr lang="en-US" sz="1500" dirty="0"/>
            <a:t>Fuel breaks, CSD &amp; HOA owned properties. Fuel treatment projects benefiting the community</a:t>
          </a:r>
        </a:p>
        <a:p>
          <a:endParaRPr lang="en-US" sz="1100" dirty="0"/>
        </a:p>
      </dgm:t>
    </dgm:pt>
    <dgm:pt modelId="{73AAE6B3-260B-4B57-BFB7-0F83C4E17C03}" type="parTrans" cxnId="{257464BB-8129-494D-9D3B-EA310E493468}">
      <dgm:prSet/>
      <dgm:spPr/>
      <dgm:t>
        <a:bodyPr/>
        <a:lstStyle/>
        <a:p>
          <a:endParaRPr lang="en-US"/>
        </a:p>
      </dgm:t>
    </dgm:pt>
    <dgm:pt modelId="{23A4A55C-7F4B-40C2-8D9A-E21C6E27E7B4}" type="sibTrans" cxnId="{257464BB-8129-494D-9D3B-EA310E493468}">
      <dgm:prSet/>
      <dgm:spPr/>
      <dgm:t>
        <a:bodyPr/>
        <a:lstStyle/>
        <a:p>
          <a:endParaRPr lang="en-US"/>
        </a:p>
      </dgm:t>
    </dgm:pt>
    <dgm:pt modelId="{42C7760E-701D-4637-9A78-E12A13EF1374}">
      <dgm:prSet custT="1"/>
      <dgm:spPr/>
      <dgm:t>
        <a:bodyPr/>
        <a:lstStyle/>
        <a:p>
          <a:endParaRPr lang="en-US" sz="1100" dirty="0"/>
        </a:p>
        <a:p>
          <a:r>
            <a:rPr lang="en-US" sz="1500" dirty="0"/>
            <a:t>EQUIPMENT – </a:t>
          </a:r>
        </a:p>
        <a:p>
          <a:r>
            <a:rPr lang="en-US" sz="1500" dirty="0"/>
            <a:t>4-wheel drive quick attack vehicle, mobile water tender, tools</a:t>
          </a:r>
        </a:p>
        <a:p>
          <a:endParaRPr lang="en-US" sz="1100" dirty="0"/>
        </a:p>
        <a:p>
          <a:endParaRPr lang="en-US" sz="1100" dirty="0"/>
        </a:p>
      </dgm:t>
    </dgm:pt>
    <dgm:pt modelId="{EC647434-62B8-452F-88CF-2B9806A02695}" type="parTrans" cxnId="{F75A7ED3-1C12-4A0A-B11C-C9A3E02FE63A}">
      <dgm:prSet/>
      <dgm:spPr/>
      <dgm:t>
        <a:bodyPr/>
        <a:lstStyle/>
        <a:p>
          <a:endParaRPr lang="en-US"/>
        </a:p>
      </dgm:t>
    </dgm:pt>
    <dgm:pt modelId="{C0A02C85-5821-4211-8599-FF6587ED745F}" type="sibTrans" cxnId="{F75A7ED3-1C12-4A0A-B11C-C9A3E02FE63A}">
      <dgm:prSet/>
      <dgm:spPr/>
      <dgm:t>
        <a:bodyPr/>
        <a:lstStyle/>
        <a:p>
          <a:endParaRPr lang="en-US"/>
        </a:p>
      </dgm:t>
    </dgm:pt>
    <dgm:pt modelId="{3029A60A-5C2D-49D3-B874-8A9C9923FBC1}">
      <dgm:prSet/>
      <dgm:spPr/>
      <dgm:t>
        <a:bodyPr/>
        <a:lstStyle/>
        <a:p>
          <a:r>
            <a:rPr lang="en-US" dirty="0"/>
            <a:t>FACILITIES –  </a:t>
          </a:r>
        </a:p>
        <a:p>
          <a:r>
            <a:rPr lang="en-US" dirty="0"/>
            <a:t>District facility or contribution to facilities of agencies the District may contract with or to which it may annex</a:t>
          </a:r>
        </a:p>
      </dgm:t>
    </dgm:pt>
    <dgm:pt modelId="{1245E5E8-DEA1-474C-A14E-481713C230F6}" type="parTrans" cxnId="{2D988E48-4AD0-4467-85EF-A20AC746DB45}">
      <dgm:prSet/>
      <dgm:spPr/>
      <dgm:t>
        <a:bodyPr/>
        <a:lstStyle/>
        <a:p>
          <a:endParaRPr lang="en-US"/>
        </a:p>
      </dgm:t>
    </dgm:pt>
    <dgm:pt modelId="{4EEAE83B-B898-4678-BDE8-AC023DF207BB}" type="sibTrans" cxnId="{2D988E48-4AD0-4467-85EF-A20AC746DB45}">
      <dgm:prSet/>
      <dgm:spPr/>
      <dgm:t>
        <a:bodyPr/>
        <a:lstStyle/>
        <a:p>
          <a:endParaRPr lang="en-US"/>
        </a:p>
      </dgm:t>
    </dgm:pt>
    <dgm:pt modelId="{6CF8DF03-CAD4-4019-B308-0E6AB65387CD}">
      <dgm:prSet/>
      <dgm:spPr/>
      <dgm:t>
        <a:bodyPr/>
        <a:lstStyle/>
        <a:p>
          <a:r>
            <a:rPr lang="en-US" dirty="0"/>
            <a:t>FIRE INFRASTRUCTURE IMPROVEMENTS – </a:t>
          </a:r>
        </a:p>
        <a:p>
          <a:r>
            <a:rPr lang="en-US" dirty="0"/>
            <a:t>Hydrants, pumps, distribution</a:t>
          </a:r>
        </a:p>
        <a:p>
          <a:endParaRPr lang="en-US" dirty="0"/>
        </a:p>
      </dgm:t>
    </dgm:pt>
    <dgm:pt modelId="{FC5A015A-9493-42F7-AE5C-0A48B36A8B28}" type="parTrans" cxnId="{0CA5E3DE-37F8-413E-8ECE-AB56329A9F8F}">
      <dgm:prSet/>
      <dgm:spPr/>
      <dgm:t>
        <a:bodyPr/>
        <a:lstStyle/>
        <a:p>
          <a:endParaRPr lang="en-US"/>
        </a:p>
      </dgm:t>
    </dgm:pt>
    <dgm:pt modelId="{3E0E2E4A-A8B4-4430-8C78-D3BD60CF4765}" type="sibTrans" cxnId="{0CA5E3DE-37F8-413E-8ECE-AB56329A9F8F}">
      <dgm:prSet/>
      <dgm:spPr/>
      <dgm:t>
        <a:bodyPr/>
        <a:lstStyle/>
        <a:p>
          <a:endParaRPr lang="en-US"/>
        </a:p>
      </dgm:t>
    </dgm:pt>
    <dgm:pt modelId="{1E8AC783-339C-4392-A666-48DACACBF79B}">
      <dgm:prSet/>
      <dgm:spPr/>
      <dgm:t>
        <a:bodyPr/>
        <a:lstStyle/>
        <a:p>
          <a:r>
            <a:rPr lang="en-US" dirty="0"/>
            <a:t>EDUCATION –    </a:t>
          </a:r>
        </a:p>
        <a:p>
          <a:r>
            <a:rPr lang="en-US" dirty="0"/>
            <a:t> Fire prevention and preparedness.  Evacuation and communications</a:t>
          </a:r>
        </a:p>
      </dgm:t>
    </dgm:pt>
    <dgm:pt modelId="{E32455DF-295F-421E-BD85-CFA38E9878E7}" type="parTrans" cxnId="{3630DA2D-1842-4649-8F65-195472B75699}">
      <dgm:prSet/>
      <dgm:spPr/>
      <dgm:t>
        <a:bodyPr/>
        <a:lstStyle/>
        <a:p>
          <a:endParaRPr lang="en-US"/>
        </a:p>
      </dgm:t>
    </dgm:pt>
    <dgm:pt modelId="{70BD8416-9B68-4842-9F3A-64E0EC090898}" type="sibTrans" cxnId="{3630DA2D-1842-4649-8F65-195472B75699}">
      <dgm:prSet/>
      <dgm:spPr/>
      <dgm:t>
        <a:bodyPr/>
        <a:lstStyle/>
        <a:p>
          <a:endParaRPr lang="en-US"/>
        </a:p>
      </dgm:t>
    </dgm:pt>
    <dgm:pt modelId="{2FDEFC2A-43F9-4294-9500-3BCD7967EAD7}" type="pres">
      <dgm:prSet presAssocID="{1ACB5643-4F3F-4AD4-AD6D-239375669676}" presName="diagram" presStyleCnt="0">
        <dgm:presLayoutVars>
          <dgm:dir/>
          <dgm:resizeHandles val="exact"/>
        </dgm:presLayoutVars>
      </dgm:prSet>
      <dgm:spPr/>
    </dgm:pt>
    <dgm:pt modelId="{F4A2C25C-3FA4-4A89-A506-237CE6715EB4}" type="pres">
      <dgm:prSet presAssocID="{E31CAFE6-B3C2-4FA9-B05A-3F9B4A7555A8}" presName="node" presStyleLbl="node1" presStyleIdx="0" presStyleCnt="7">
        <dgm:presLayoutVars>
          <dgm:bulletEnabled val="1"/>
        </dgm:presLayoutVars>
      </dgm:prSet>
      <dgm:spPr/>
    </dgm:pt>
    <dgm:pt modelId="{DA05E5F0-7BB3-4D14-8D73-F3170B88D144}" type="pres">
      <dgm:prSet presAssocID="{70C7A0D6-8059-4B7B-B5CB-EFF5264D7979}" presName="sibTrans" presStyleCnt="0"/>
      <dgm:spPr/>
    </dgm:pt>
    <dgm:pt modelId="{A58AB982-8934-4A7F-834A-81C890BF53CC}" type="pres">
      <dgm:prSet presAssocID="{F2B2E417-5E5E-4512-AF51-20C8251CC766}" presName="node" presStyleLbl="node1" presStyleIdx="1" presStyleCnt="7">
        <dgm:presLayoutVars>
          <dgm:bulletEnabled val="1"/>
        </dgm:presLayoutVars>
      </dgm:prSet>
      <dgm:spPr/>
    </dgm:pt>
    <dgm:pt modelId="{63BB890B-D7A3-457D-9D80-65DE98828B68}" type="pres">
      <dgm:prSet presAssocID="{6F5EDB7B-AF24-4A41-86EF-3DDC7D60EA02}" presName="sibTrans" presStyleCnt="0"/>
      <dgm:spPr/>
    </dgm:pt>
    <dgm:pt modelId="{C86AB58E-5B70-4E3B-8D1D-773876305FFA}" type="pres">
      <dgm:prSet presAssocID="{9BE79279-ACC2-4677-93C7-2B57755843CD}" presName="node" presStyleLbl="node1" presStyleIdx="2" presStyleCnt="7">
        <dgm:presLayoutVars>
          <dgm:bulletEnabled val="1"/>
        </dgm:presLayoutVars>
      </dgm:prSet>
      <dgm:spPr/>
    </dgm:pt>
    <dgm:pt modelId="{89E1263B-D41F-4547-B224-1176E928C7D5}" type="pres">
      <dgm:prSet presAssocID="{23A4A55C-7F4B-40C2-8D9A-E21C6E27E7B4}" presName="sibTrans" presStyleCnt="0"/>
      <dgm:spPr/>
    </dgm:pt>
    <dgm:pt modelId="{7B173615-F73F-436E-8E56-0CC649250034}" type="pres">
      <dgm:prSet presAssocID="{42C7760E-701D-4637-9A78-E12A13EF1374}" presName="node" presStyleLbl="node1" presStyleIdx="3" presStyleCnt="7">
        <dgm:presLayoutVars>
          <dgm:bulletEnabled val="1"/>
        </dgm:presLayoutVars>
      </dgm:prSet>
      <dgm:spPr/>
    </dgm:pt>
    <dgm:pt modelId="{BC4CD340-4EBD-4B5F-890B-284C544BAFA1}" type="pres">
      <dgm:prSet presAssocID="{C0A02C85-5821-4211-8599-FF6587ED745F}" presName="sibTrans" presStyleCnt="0"/>
      <dgm:spPr/>
    </dgm:pt>
    <dgm:pt modelId="{184D6CB1-4777-46E4-8AD3-084BA5F3B81A}" type="pres">
      <dgm:prSet presAssocID="{3029A60A-5C2D-49D3-B874-8A9C9923FBC1}" presName="node" presStyleLbl="node1" presStyleIdx="4" presStyleCnt="7">
        <dgm:presLayoutVars>
          <dgm:bulletEnabled val="1"/>
        </dgm:presLayoutVars>
      </dgm:prSet>
      <dgm:spPr/>
    </dgm:pt>
    <dgm:pt modelId="{35705F5E-C903-455E-8DF4-DE57F3A0A052}" type="pres">
      <dgm:prSet presAssocID="{4EEAE83B-B898-4678-BDE8-AC023DF207BB}" presName="sibTrans" presStyleCnt="0"/>
      <dgm:spPr/>
    </dgm:pt>
    <dgm:pt modelId="{26C03D6C-EFD5-4CF2-B9F5-DA6473490325}" type="pres">
      <dgm:prSet presAssocID="{6CF8DF03-CAD4-4019-B308-0E6AB65387CD}" presName="node" presStyleLbl="node1" presStyleIdx="5" presStyleCnt="7">
        <dgm:presLayoutVars>
          <dgm:bulletEnabled val="1"/>
        </dgm:presLayoutVars>
      </dgm:prSet>
      <dgm:spPr/>
    </dgm:pt>
    <dgm:pt modelId="{8A252EE7-D102-4BCC-98FC-686503DF9D26}" type="pres">
      <dgm:prSet presAssocID="{3E0E2E4A-A8B4-4430-8C78-D3BD60CF4765}" presName="sibTrans" presStyleCnt="0"/>
      <dgm:spPr/>
    </dgm:pt>
    <dgm:pt modelId="{BC2EC70D-A4DD-452E-BD45-7D45CB68D7A5}" type="pres">
      <dgm:prSet presAssocID="{1E8AC783-339C-4392-A666-48DACACBF79B}" presName="node" presStyleLbl="node1" presStyleIdx="6" presStyleCnt="7">
        <dgm:presLayoutVars>
          <dgm:bulletEnabled val="1"/>
        </dgm:presLayoutVars>
      </dgm:prSet>
      <dgm:spPr/>
    </dgm:pt>
  </dgm:ptLst>
  <dgm:cxnLst>
    <dgm:cxn modelId="{658C5A1F-7333-43A3-91E2-81938BC29812}" type="presOf" srcId="{F2B2E417-5E5E-4512-AF51-20C8251CC766}" destId="{A58AB982-8934-4A7F-834A-81C890BF53CC}" srcOrd="0" destOrd="0" presId="urn:microsoft.com/office/officeart/2005/8/layout/default"/>
    <dgm:cxn modelId="{6D6D1326-A444-49CE-8C3F-CBC6131D784E}" type="presOf" srcId="{9BE79279-ACC2-4677-93C7-2B57755843CD}" destId="{C86AB58E-5B70-4E3B-8D1D-773876305FFA}" srcOrd="0" destOrd="0" presId="urn:microsoft.com/office/officeart/2005/8/layout/default"/>
    <dgm:cxn modelId="{3630DA2D-1842-4649-8F65-195472B75699}" srcId="{1ACB5643-4F3F-4AD4-AD6D-239375669676}" destId="{1E8AC783-339C-4392-A666-48DACACBF79B}" srcOrd="6" destOrd="0" parTransId="{E32455DF-295F-421E-BD85-CFA38E9878E7}" sibTransId="{70BD8416-9B68-4842-9F3A-64E0EC090898}"/>
    <dgm:cxn modelId="{2D988E48-4AD0-4467-85EF-A20AC746DB45}" srcId="{1ACB5643-4F3F-4AD4-AD6D-239375669676}" destId="{3029A60A-5C2D-49D3-B874-8A9C9923FBC1}" srcOrd="4" destOrd="0" parTransId="{1245E5E8-DEA1-474C-A14E-481713C230F6}" sibTransId="{4EEAE83B-B898-4678-BDE8-AC023DF207BB}"/>
    <dgm:cxn modelId="{B93B474B-A0C7-483F-BA12-B18DD40CFB36}" srcId="{1ACB5643-4F3F-4AD4-AD6D-239375669676}" destId="{E31CAFE6-B3C2-4FA9-B05A-3F9B4A7555A8}" srcOrd="0" destOrd="0" parTransId="{CE6E3121-1210-41DF-BB30-FABBEAAAB4BA}" sibTransId="{70C7A0D6-8059-4B7B-B5CB-EFF5264D7979}"/>
    <dgm:cxn modelId="{13E03573-17F1-41CB-A93A-2BF05D3AA219}" srcId="{1ACB5643-4F3F-4AD4-AD6D-239375669676}" destId="{F2B2E417-5E5E-4512-AF51-20C8251CC766}" srcOrd="1" destOrd="0" parTransId="{0A2A5188-01BE-43D2-957C-A40EFAB9D3F2}" sibTransId="{6F5EDB7B-AF24-4A41-86EF-3DDC7D60EA02}"/>
    <dgm:cxn modelId="{F510FB75-8C3B-4057-87DA-51C2AC729830}" type="presOf" srcId="{6CF8DF03-CAD4-4019-B308-0E6AB65387CD}" destId="{26C03D6C-EFD5-4CF2-B9F5-DA6473490325}" srcOrd="0" destOrd="0" presId="urn:microsoft.com/office/officeart/2005/8/layout/default"/>
    <dgm:cxn modelId="{063DF180-C9A3-4967-A2A0-75ABEF93FD56}" type="presOf" srcId="{3029A60A-5C2D-49D3-B874-8A9C9923FBC1}" destId="{184D6CB1-4777-46E4-8AD3-084BA5F3B81A}" srcOrd="0" destOrd="0" presId="urn:microsoft.com/office/officeart/2005/8/layout/default"/>
    <dgm:cxn modelId="{2CA1DD84-AED2-4FA4-8776-72942B559A68}" type="presOf" srcId="{E31CAFE6-B3C2-4FA9-B05A-3F9B4A7555A8}" destId="{F4A2C25C-3FA4-4A89-A506-237CE6715EB4}" srcOrd="0" destOrd="0" presId="urn:microsoft.com/office/officeart/2005/8/layout/default"/>
    <dgm:cxn modelId="{ECECDA9F-CD85-4D91-97C9-CF114270718B}" type="presOf" srcId="{42C7760E-701D-4637-9A78-E12A13EF1374}" destId="{7B173615-F73F-436E-8E56-0CC649250034}" srcOrd="0" destOrd="0" presId="urn:microsoft.com/office/officeart/2005/8/layout/default"/>
    <dgm:cxn modelId="{257464BB-8129-494D-9D3B-EA310E493468}" srcId="{1ACB5643-4F3F-4AD4-AD6D-239375669676}" destId="{9BE79279-ACC2-4677-93C7-2B57755843CD}" srcOrd="2" destOrd="0" parTransId="{73AAE6B3-260B-4B57-BFB7-0F83C4E17C03}" sibTransId="{23A4A55C-7F4B-40C2-8D9A-E21C6E27E7B4}"/>
    <dgm:cxn modelId="{F75A7ED3-1C12-4A0A-B11C-C9A3E02FE63A}" srcId="{1ACB5643-4F3F-4AD4-AD6D-239375669676}" destId="{42C7760E-701D-4637-9A78-E12A13EF1374}" srcOrd="3" destOrd="0" parTransId="{EC647434-62B8-452F-88CF-2B9806A02695}" sibTransId="{C0A02C85-5821-4211-8599-FF6587ED745F}"/>
    <dgm:cxn modelId="{0CA5E3DE-37F8-413E-8ECE-AB56329A9F8F}" srcId="{1ACB5643-4F3F-4AD4-AD6D-239375669676}" destId="{6CF8DF03-CAD4-4019-B308-0E6AB65387CD}" srcOrd="5" destOrd="0" parTransId="{FC5A015A-9493-42F7-AE5C-0A48B36A8B28}" sibTransId="{3E0E2E4A-A8B4-4430-8C78-D3BD60CF4765}"/>
    <dgm:cxn modelId="{A7130FE6-6D8A-4A17-8D89-0C7D51AA0189}" type="presOf" srcId="{1ACB5643-4F3F-4AD4-AD6D-239375669676}" destId="{2FDEFC2A-43F9-4294-9500-3BCD7967EAD7}" srcOrd="0" destOrd="0" presId="urn:microsoft.com/office/officeart/2005/8/layout/default"/>
    <dgm:cxn modelId="{2C1081FC-1D48-47F8-8B46-E92DA78F72D2}" type="presOf" srcId="{1E8AC783-339C-4392-A666-48DACACBF79B}" destId="{BC2EC70D-A4DD-452E-BD45-7D45CB68D7A5}" srcOrd="0" destOrd="0" presId="urn:microsoft.com/office/officeart/2005/8/layout/default"/>
    <dgm:cxn modelId="{CEBF49F4-F080-4273-84DE-CE4119DA1C5C}" type="presParOf" srcId="{2FDEFC2A-43F9-4294-9500-3BCD7967EAD7}" destId="{F4A2C25C-3FA4-4A89-A506-237CE6715EB4}" srcOrd="0" destOrd="0" presId="urn:microsoft.com/office/officeart/2005/8/layout/default"/>
    <dgm:cxn modelId="{075C2BCB-0E7E-478F-B4B2-91BFCABA7ADF}" type="presParOf" srcId="{2FDEFC2A-43F9-4294-9500-3BCD7967EAD7}" destId="{DA05E5F0-7BB3-4D14-8D73-F3170B88D144}" srcOrd="1" destOrd="0" presId="urn:microsoft.com/office/officeart/2005/8/layout/default"/>
    <dgm:cxn modelId="{03E91B06-FB48-4F7B-81CC-BC29E4151AF9}" type="presParOf" srcId="{2FDEFC2A-43F9-4294-9500-3BCD7967EAD7}" destId="{A58AB982-8934-4A7F-834A-81C890BF53CC}" srcOrd="2" destOrd="0" presId="urn:microsoft.com/office/officeart/2005/8/layout/default"/>
    <dgm:cxn modelId="{27CD9D46-D5D6-4646-80F4-F466319A4925}" type="presParOf" srcId="{2FDEFC2A-43F9-4294-9500-3BCD7967EAD7}" destId="{63BB890B-D7A3-457D-9D80-65DE98828B68}" srcOrd="3" destOrd="0" presId="urn:microsoft.com/office/officeart/2005/8/layout/default"/>
    <dgm:cxn modelId="{22A09330-FC39-4449-A6D9-1CABF632CB0E}" type="presParOf" srcId="{2FDEFC2A-43F9-4294-9500-3BCD7967EAD7}" destId="{C86AB58E-5B70-4E3B-8D1D-773876305FFA}" srcOrd="4" destOrd="0" presId="urn:microsoft.com/office/officeart/2005/8/layout/default"/>
    <dgm:cxn modelId="{D5E94DE3-438E-470E-9A46-BDF2DAF6710E}" type="presParOf" srcId="{2FDEFC2A-43F9-4294-9500-3BCD7967EAD7}" destId="{89E1263B-D41F-4547-B224-1176E928C7D5}" srcOrd="5" destOrd="0" presId="urn:microsoft.com/office/officeart/2005/8/layout/default"/>
    <dgm:cxn modelId="{736D63DF-5991-42F8-9BAD-735A4D7D08D3}" type="presParOf" srcId="{2FDEFC2A-43F9-4294-9500-3BCD7967EAD7}" destId="{7B173615-F73F-436E-8E56-0CC649250034}" srcOrd="6" destOrd="0" presId="urn:microsoft.com/office/officeart/2005/8/layout/default"/>
    <dgm:cxn modelId="{3811EA43-69B8-44E4-B77D-D3586581FC40}" type="presParOf" srcId="{2FDEFC2A-43F9-4294-9500-3BCD7967EAD7}" destId="{BC4CD340-4EBD-4B5F-890B-284C544BAFA1}" srcOrd="7" destOrd="0" presId="urn:microsoft.com/office/officeart/2005/8/layout/default"/>
    <dgm:cxn modelId="{A9E5E4E4-FD5A-401D-9C06-222DF0E63A42}" type="presParOf" srcId="{2FDEFC2A-43F9-4294-9500-3BCD7967EAD7}" destId="{184D6CB1-4777-46E4-8AD3-084BA5F3B81A}" srcOrd="8" destOrd="0" presId="urn:microsoft.com/office/officeart/2005/8/layout/default"/>
    <dgm:cxn modelId="{BA3833D3-64D3-444A-8988-D920F6D7FB65}" type="presParOf" srcId="{2FDEFC2A-43F9-4294-9500-3BCD7967EAD7}" destId="{35705F5E-C903-455E-8DF4-DE57F3A0A052}" srcOrd="9" destOrd="0" presId="urn:microsoft.com/office/officeart/2005/8/layout/default"/>
    <dgm:cxn modelId="{0D5339B7-EAD8-4455-8C3D-A273D9F880D8}" type="presParOf" srcId="{2FDEFC2A-43F9-4294-9500-3BCD7967EAD7}" destId="{26C03D6C-EFD5-4CF2-B9F5-DA6473490325}" srcOrd="10" destOrd="0" presId="urn:microsoft.com/office/officeart/2005/8/layout/default"/>
    <dgm:cxn modelId="{76B3980B-CB67-4265-8136-72C173A6E16C}" type="presParOf" srcId="{2FDEFC2A-43F9-4294-9500-3BCD7967EAD7}" destId="{8A252EE7-D102-4BCC-98FC-686503DF9D26}" srcOrd="11" destOrd="0" presId="urn:microsoft.com/office/officeart/2005/8/layout/default"/>
    <dgm:cxn modelId="{AE034C13-94CB-462B-A7B1-16A3493872DF}" type="presParOf" srcId="{2FDEFC2A-43F9-4294-9500-3BCD7967EAD7}" destId="{BC2EC70D-A4DD-452E-BD45-7D45CB68D7A5}"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38392F-1430-4B0D-BCAE-1C19EC50C43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87EE333-996D-4F53-95D0-C080D6F07C5E}">
      <dgm:prSet custT="1"/>
      <dgm:spPr/>
      <dgm:t>
        <a:bodyPr/>
        <a:lstStyle/>
        <a:p>
          <a:r>
            <a:rPr lang="en-US" sz="1700" dirty="0"/>
            <a:t>Lack of sufficient funding</a:t>
          </a:r>
        </a:p>
      </dgm:t>
    </dgm:pt>
    <dgm:pt modelId="{66DF0A77-6B6C-4A53-8C31-3CD6D6986E16}" type="parTrans" cxnId="{0B6A57F6-64EE-40B5-B956-CEF7987EF6C0}">
      <dgm:prSet/>
      <dgm:spPr/>
      <dgm:t>
        <a:bodyPr/>
        <a:lstStyle/>
        <a:p>
          <a:endParaRPr lang="en-US"/>
        </a:p>
      </dgm:t>
    </dgm:pt>
    <dgm:pt modelId="{E4DC2705-F303-4433-9DC8-E5918CED4593}" type="sibTrans" cxnId="{0B6A57F6-64EE-40B5-B956-CEF7987EF6C0}">
      <dgm:prSet/>
      <dgm:spPr/>
      <dgm:t>
        <a:bodyPr/>
        <a:lstStyle/>
        <a:p>
          <a:endParaRPr lang="en-US"/>
        </a:p>
      </dgm:t>
    </dgm:pt>
    <dgm:pt modelId="{65DB63AE-25A2-4527-B506-2CE1A576582F}">
      <dgm:prSet/>
      <dgm:spPr/>
      <dgm:t>
        <a:bodyPr/>
        <a:lstStyle/>
        <a:p>
          <a:r>
            <a:rPr lang="en-US" dirty="0"/>
            <a:t>Disjointed services with lack of consistency amongst providers</a:t>
          </a:r>
        </a:p>
      </dgm:t>
    </dgm:pt>
    <dgm:pt modelId="{5FC546D4-D57F-456F-8689-FB0FFE714974}" type="parTrans" cxnId="{F174807F-8BBB-4AB3-98D5-1631C24838B7}">
      <dgm:prSet/>
      <dgm:spPr/>
      <dgm:t>
        <a:bodyPr/>
        <a:lstStyle/>
        <a:p>
          <a:endParaRPr lang="en-US"/>
        </a:p>
      </dgm:t>
    </dgm:pt>
    <dgm:pt modelId="{A5EEAD49-528D-47B0-9867-4BFB292E8DC3}" type="sibTrans" cxnId="{F174807F-8BBB-4AB3-98D5-1631C24838B7}">
      <dgm:prSet/>
      <dgm:spPr/>
      <dgm:t>
        <a:bodyPr/>
        <a:lstStyle/>
        <a:p>
          <a:endParaRPr lang="en-US"/>
        </a:p>
      </dgm:t>
    </dgm:pt>
    <dgm:pt modelId="{5A249111-540E-4456-98C1-9A6E4457CC71}">
      <dgm:prSet/>
      <dgm:spPr/>
      <dgm:t>
        <a:bodyPr/>
        <a:lstStyle/>
        <a:p>
          <a:r>
            <a:rPr lang="en-US" dirty="0"/>
            <a:t>Areas outside of boundaries of designated local fire provider, yet receiving services for no cost</a:t>
          </a:r>
        </a:p>
      </dgm:t>
    </dgm:pt>
    <dgm:pt modelId="{F392E8EF-872A-48E5-A1F2-ED783E372690}" type="parTrans" cxnId="{D0F824DC-A99A-4B49-981F-9EBFAF0E5FCA}">
      <dgm:prSet/>
      <dgm:spPr/>
      <dgm:t>
        <a:bodyPr/>
        <a:lstStyle/>
        <a:p>
          <a:endParaRPr lang="en-US"/>
        </a:p>
      </dgm:t>
    </dgm:pt>
    <dgm:pt modelId="{8DF22075-B06B-4BF2-B420-6BD045C44A28}" type="sibTrans" cxnId="{D0F824DC-A99A-4B49-981F-9EBFAF0E5FCA}">
      <dgm:prSet/>
      <dgm:spPr/>
      <dgm:t>
        <a:bodyPr/>
        <a:lstStyle/>
        <a:p>
          <a:endParaRPr lang="en-US"/>
        </a:p>
      </dgm:t>
    </dgm:pt>
    <dgm:pt modelId="{5BED84E1-0C1F-431B-9736-3722EBFC0D46}">
      <dgm:prSet/>
      <dgm:spPr/>
      <dgm:t>
        <a:bodyPr/>
        <a:lstStyle/>
        <a:p>
          <a:r>
            <a:rPr lang="en-US" dirty="0"/>
            <a:t>Duplication of services – Administrative, Governance</a:t>
          </a:r>
        </a:p>
      </dgm:t>
    </dgm:pt>
    <dgm:pt modelId="{AD972093-1002-400C-950A-25DD83158258}" type="parTrans" cxnId="{7C4C0CE5-7CC0-4826-B5B5-A129F783B909}">
      <dgm:prSet/>
      <dgm:spPr/>
      <dgm:t>
        <a:bodyPr/>
        <a:lstStyle/>
        <a:p>
          <a:endParaRPr lang="en-US"/>
        </a:p>
      </dgm:t>
    </dgm:pt>
    <dgm:pt modelId="{5891D22A-7629-4DB2-8D8E-985E7B3BAFCA}" type="sibTrans" cxnId="{7C4C0CE5-7CC0-4826-B5B5-A129F783B909}">
      <dgm:prSet/>
      <dgm:spPr/>
      <dgm:t>
        <a:bodyPr/>
        <a:lstStyle/>
        <a:p>
          <a:endParaRPr lang="en-US"/>
        </a:p>
      </dgm:t>
    </dgm:pt>
    <dgm:pt modelId="{BD1A7890-AD85-4E87-AD69-18D895A3F740}">
      <dgm:prSet/>
      <dgm:spPr/>
      <dgm:t>
        <a:bodyPr/>
        <a:lstStyle/>
        <a:p>
          <a:r>
            <a:rPr lang="en-US" dirty="0"/>
            <a:t>Divides voices which limits influence</a:t>
          </a:r>
        </a:p>
      </dgm:t>
    </dgm:pt>
    <dgm:pt modelId="{C5DB1F23-1F32-494F-8EFD-BC04033243D7}" type="parTrans" cxnId="{1D478EDC-F983-4481-B129-C6CE413B7B84}">
      <dgm:prSet/>
      <dgm:spPr/>
      <dgm:t>
        <a:bodyPr/>
        <a:lstStyle/>
        <a:p>
          <a:endParaRPr lang="en-US"/>
        </a:p>
      </dgm:t>
    </dgm:pt>
    <dgm:pt modelId="{AFEF34B3-42F5-4116-B0B7-EB7EA1A58708}" type="sibTrans" cxnId="{1D478EDC-F983-4481-B129-C6CE413B7B84}">
      <dgm:prSet/>
      <dgm:spPr/>
      <dgm:t>
        <a:bodyPr/>
        <a:lstStyle/>
        <a:p>
          <a:endParaRPr lang="en-US"/>
        </a:p>
      </dgm:t>
    </dgm:pt>
    <dgm:pt modelId="{968F1089-D664-4849-BF35-CD23A7F1872F}">
      <dgm:prSet/>
      <dgm:spPr/>
      <dgm:t>
        <a:bodyPr/>
        <a:lstStyle/>
        <a:p>
          <a:r>
            <a:rPr lang="en-US" dirty="0"/>
            <a:t>Lack of regional planning for location and type of facilities and equipment</a:t>
          </a:r>
        </a:p>
      </dgm:t>
    </dgm:pt>
    <dgm:pt modelId="{77E88996-09CC-4004-B6DC-952413542A78}" type="parTrans" cxnId="{7F6E322C-218A-45C9-B78A-4BB4C1C3A05D}">
      <dgm:prSet/>
      <dgm:spPr/>
      <dgm:t>
        <a:bodyPr/>
        <a:lstStyle/>
        <a:p>
          <a:endParaRPr lang="en-US"/>
        </a:p>
      </dgm:t>
    </dgm:pt>
    <dgm:pt modelId="{A7F6A52F-A2E5-4F61-BC61-F31D8A14B06D}" type="sibTrans" cxnId="{7F6E322C-218A-45C9-B78A-4BB4C1C3A05D}">
      <dgm:prSet/>
      <dgm:spPr/>
      <dgm:t>
        <a:bodyPr/>
        <a:lstStyle/>
        <a:p>
          <a:endParaRPr lang="en-US"/>
        </a:p>
      </dgm:t>
    </dgm:pt>
    <dgm:pt modelId="{474C256C-ADE7-4FC1-9FA6-5EDBF1F69AA0}">
      <dgm:prSet/>
      <dgm:spPr/>
      <dgm:t>
        <a:bodyPr/>
        <a:lstStyle/>
        <a:p>
          <a:r>
            <a:rPr lang="en-US" dirty="0"/>
            <a:t>Lack of volunteerism</a:t>
          </a:r>
        </a:p>
      </dgm:t>
    </dgm:pt>
    <dgm:pt modelId="{92ACE516-3246-4528-9154-85BB520C545E}" type="parTrans" cxnId="{2699C4A6-E8ED-4199-A6AD-0FCF3CC157BC}">
      <dgm:prSet/>
      <dgm:spPr/>
      <dgm:t>
        <a:bodyPr/>
        <a:lstStyle/>
        <a:p>
          <a:endParaRPr lang="en-US"/>
        </a:p>
      </dgm:t>
    </dgm:pt>
    <dgm:pt modelId="{5288E350-68BF-4C8C-B637-BA5F406DACF1}" type="sibTrans" cxnId="{2699C4A6-E8ED-4199-A6AD-0FCF3CC157BC}">
      <dgm:prSet/>
      <dgm:spPr/>
      <dgm:t>
        <a:bodyPr/>
        <a:lstStyle/>
        <a:p>
          <a:endParaRPr lang="en-US"/>
        </a:p>
      </dgm:t>
    </dgm:pt>
    <dgm:pt modelId="{41FA2DAC-6157-4F60-823A-C47E39565AB6}" type="pres">
      <dgm:prSet presAssocID="{3338392F-1430-4B0D-BCAE-1C19EC50C43B}" presName="linear" presStyleCnt="0">
        <dgm:presLayoutVars>
          <dgm:animLvl val="lvl"/>
          <dgm:resizeHandles val="exact"/>
        </dgm:presLayoutVars>
      </dgm:prSet>
      <dgm:spPr/>
    </dgm:pt>
    <dgm:pt modelId="{4C5EB1D8-A804-43EF-A2CF-7A6A19DB951F}" type="pres">
      <dgm:prSet presAssocID="{D87EE333-996D-4F53-95D0-C080D6F07C5E}" presName="parentText" presStyleLbl="node1" presStyleIdx="0" presStyleCnt="7">
        <dgm:presLayoutVars>
          <dgm:chMax val="0"/>
          <dgm:bulletEnabled val="1"/>
        </dgm:presLayoutVars>
      </dgm:prSet>
      <dgm:spPr/>
    </dgm:pt>
    <dgm:pt modelId="{363414B6-BF92-41C3-9C7A-20FF3B51D016}" type="pres">
      <dgm:prSet presAssocID="{E4DC2705-F303-4433-9DC8-E5918CED4593}" presName="spacer" presStyleCnt="0"/>
      <dgm:spPr/>
    </dgm:pt>
    <dgm:pt modelId="{B200FD99-E1CA-448B-9EAD-0ED1BFC3743D}" type="pres">
      <dgm:prSet presAssocID="{65DB63AE-25A2-4527-B506-2CE1A576582F}" presName="parentText" presStyleLbl="node1" presStyleIdx="1" presStyleCnt="7">
        <dgm:presLayoutVars>
          <dgm:chMax val="0"/>
          <dgm:bulletEnabled val="1"/>
        </dgm:presLayoutVars>
      </dgm:prSet>
      <dgm:spPr/>
    </dgm:pt>
    <dgm:pt modelId="{2906E2D3-1272-44F0-985B-142A5F3CF928}" type="pres">
      <dgm:prSet presAssocID="{A5EEAD49-528D-47B0-9867-4BFB292E8DC3}" presName="spacer" presStyleCnt="0"/>
      <dgm:spPr/>
    </dgm:pt>
    <dgm:pt modelId="{AAD7AABA-39E4-4856-8894-EF3DE82711C9}" type="pres">
      <dgm:prSet presAssocID="{5A249111-540E-4456-98C1-9A6E4457CC71}" presName="parentText" presStyleLbl="node1" presStyleIdx="2" presStyleCnt="7">
        <dgm:presLayoutVars>
          <dgm:chMax val="0"/>
          <dgm:bulletEnabled val="1"/>
        </dgm:presLayoutVars>
      </dgm:prSet>
      <dgm:spPr/>
    </dgm:pt>
    <dgm:pt modelId="{44EDD79C-5125-4053-BC9B-59D9D734148D}" type="pres">
      <dgm:prSet presAssocID="{8DF22075-B06B-4BF2-B420-6BD045C44A28}" presName="spacer" presStyleCnt="0"/>
      <dgm:spPr/>
    </dgm:pt>
    <dgm:pt modelId="{5E5257E9-7E9F-4743-B5C5-D543364FDA41}" type="pres">
      <dgm:prSet presAssocID="{5BED84E1-0C1F-431B-9736-3722EBFC0D46}" presName="parentText" presStyleLbl="node1" presStyleIdx="3" presStyleCnt="7">
        <dgm:presLayoutVars>
          <dgm:chMax val="0"/>
          <dgm:bulletEnabled val="1"/>
        </dgm:presLayoutVars>
      </dgm:prSet>
      <dgm:spPr/>
    </dgm:pt>
    <dgm:pt modelId="{A5616936-9F11-4886-98D3-DF4436FEA35E}" type="pres">
      <dgm:prSet presAssocID="{5891D22A-7629-4DB2-8D8E-985E7B3BAFCA}" presName="spacer" presStyleCnt="0"/>
      <dgm:spPr/>
    </dgm:pt>
    <dgm:pt modelId="{49242222-D4DE-4FBC-AD1E-B008A7BA577E}" type="pres">
      <dgm:prSet presAssocID="{BD1A7890-AD85-4E87-AD69-18D895A3F740}" presName="parentText" presStyleLbl="node1" presStyleIdx="4" presStyleCnt="7">
        <dgm:presLayoutVars>
          <dgm:chMax val="0"/>
          <dgm:bulletEnabled val="1"/>
        </dgm:presLayoutVars>
      </dgm:prSet>
      <dgm:spPr/>
    </dgm:pt>
    <dgm:pt modelId="{1A2244CD-6242-4F19-B845-8DD3F3B3FAC3}" type="pres">
      <dgm:prSet presAssocID="{AFEF34B3-42F5-4116-B0B7-EB7EA1A58708}" presName="spacer" presStyleCnt="0"/>
      <dgm:spPr/>
    </dgm:pt>
    <dgm:pt modelId="{7D99E611-0455-4080-B499-8E229279A998}" type="pres">
      <dgm:prSet presAssocID="{968F1089-D664-4849-BF35-CD23A7F1872F}" presName="parentText" presStyleLbl="node1" presStyleIdx="5" presStyleCnt="7">
        <dgm:presLayoutVars>
          <dgm:chMax val="0"/>
          <dgm:bulletEnabled val="1"/>
        </dgm:presLayoutVars>
      </dgm:prSet>
      <dgm:spPr/>
    </dgm:pt>
    <dgm:pt modelId="{6089AF6D-2F03-4FD2-850E-045D4BF0C731}" type="pres">
      <dgm:prSet presAssocID="{A7F6A52F-A2E5-4F61-BC61-F31D8A14B06D}" presName="spacer" presStyleCnt="0"/>
      <dgm:spPr/>
    </dgm:pt>
    <dgm:pt modelId="{48FD6798-144E-4AEB-91D2-5728A3591D29}" type="pres">
      <dgm:prSet presAssocID="{474C256C-ADE7-4FC1-9FA6-5EDBF1F69AA0}" presName="parentText" presStyleLbl="node1" presStyleIdx="6" presStyleCnt="7">
        <dgm:presLayoutVars>
          <dgm:chMax val="0"/>
          <dgm:bulletEnabled val="1"/>
        </dgm:presLayoutVars>
      </dgm:prSet>
      <dgm:spPr/>
    </dgm:pt>
  </dgm:ptLst>
  <dgm:cxnLst>
    <dgm:cxn modelId="{A0DE5F10-B18A-4AC9-8F33-4F9DEAC513CC}" type="presOf" srcId="{65DB63AE-25A2-4527-B506-2CE1A576582F}" destId="{B200FD99-E1CA-448B-9EAD-0ED1BFC3743D}" srcOrd="0" destOrd="0" presId="urn:microsoft.com/office/officeart/2005/8/layout/vList2"/>
    <dgm:cxn modelId="{BF49F41F-FCED-49FD-943F-D073317DA099}" type="presOf" srcId="{968F1089-D664-4849-BF35-CD23A7F1872F}" destId="{7D99E611-0455-4080-B499-8E229279A998}" srcOrd="0" destOrd="0" presId="urn:microsoft.com/office/officeart/2005/8/layout/vList2"/>
    <dgm:cxn modelId="{47821825-6502-4D67-83B0-C95DA8BFA190}" type="presOf" srcId="{5A249111-540E-4456-98C1-9A6E4457CC71}" destId="{AAD7AABA-39E4-4856-8894-EF3DE82711C9}" srcOrd="0" destOrd="0" presId="urn:microsoft.com/office/officeart/2005/8/layout/vList2"/>
    <dgm:cxn modelId="{7F6E322C-218A-45C9-B78A-4BB4C1C3A05D}" srcId="{3338392F-1430-4B0D-BCAE-1C19EC50C43B}" destId="{968F1089-D664-4849-BF35-CD23A7F1872F}" srcOrd="5" destOrd="0" parTransId="{77E88996-09CC-4004-B6DC-952413542A78}" sibTransId="{A7F6A52F-A2E5-4F61-BC61-F31D8A14B06D}"/>
    <dgm:cxn modelId="{03B1673B-873A-45F5-809A-7899CC92A1A4}" type="presOf" srcId="{BD1A7890-AD85-4E87-AD69-18D895A3F740}" destId="{49242222-D4DE-4FBC-AD1E-B008A7BA577E}" srcOrd="0" destOrd="0" presId="urn:microsoft.com/office/officeart/2005/8/layout/vList2"/>
    <dgm:cxn modelId="{DDCA6B7B-8BC5-49F8-9314-CE24A6DF868D}" type="presOf" srcId="{5BED84E1-0C1F-431B-9736-3722EBFC0D46}" destId="{5E5257E9-7E9F-4743-B5C5-D543364FDA41}" srcOrd="0" destOrd="0" presId="urn:microsoft.com/office/officeart/2005/8/layout/vList2"/>
    <dgm:cxn modelId="{F174807F-8BBB-4AB3-98D5-1631C24838B7}" srcId="{3338392F-1430-4B0D-BCAE-1C19EC50C43B}" destId="{65DB63AE-25A2-4527-B506-2CE1A576582F}" srcOrd="1" destOrd="0" parTransId="{5FC546D4-D57F-456F-8689-FB0FFE714974}" sibTransId="{A5EEAD49-528D-47B0-9867-4BFB292E8DC3}"/>
    <dgm:cxn modelId="{AB08029A-02C5-42F9-A6FA-AD499B7B51D7}" type="presOf" srcId="{D87EE333-996D-4F53-95D0-C080D6F07C5E}" destId="{4C5EB1D8-A804-43EF-A2CF-7A6A19DB951F}" srcOrd="0" destOrd="0" presId="urn:microsoft.com/office/officeart/2005/8/layout/vList2"/>
    <dgm:cxn modelId="{65406DA2-B261-4DD1-AAFF-99BCEDF50FCB}" type="presOf" srcId="{474C256C-ADE7-4FC1-9FA6-5EDBF1F69AA0}" destId="{48FD6798-144E-4AEB-91D2-5728A3591D29}" srcOrd="0" destOrd="0" presId="urn:microsoft.com/office/officeart/2005/8/layout/vList2"/>
    <dgm:cxn modelId="{2699C4A6-E8ED-4199-A6AD-0FCF3CC157BC}" srcId="{3338392F-1430-4B0D-BCAE-1C19EC50C43B}" destId="{474C256C-ADE7-4FC1-9FA6-5EDBF1F69AA0}" srcOrd="6" destOrd="0" parTransId="{92ACE516-3246-4528-9154-85BB520C545E}" sibTransId="{5288E350-68BF-4C8C-B637-BA5F406DACF1}"/>
    <dgm:cxn modelId="{B308ABB3-9C4E-45FA-8A61-96C3403EFC42}" type="presOf" srcId="{3338392F-1430-4B0D-BCAE-1C19EC50C43B}" destId="{41FA2DAC-6157-4F60-823A-C47E39565AB6}" srcOrd="0" destOrd="0" presId="urn:microsoft.com/office/officeart/2005/8/layout/vList2"/>
    <dgm:cxn modelId="{D0F824DC-A99A-4B49-981F-9EBFAF0E5FCA}" srcId="{3338392F-1430-4B0D-BCAE-1C19EC50C43B}" destId="{5A249111-540E-4456-98C1-9A6E4457CC71}" srcOrd="2" destOrd="0" parTransId="{F392E8EF-872A-48E5-A1F2-ED783E372690}" sibTransId="{8DF22075-B06B-4BF2-B420-6BD045C44A28}"/>
    <dgm:cxn modelId="{1D478EDC-F983-4481-B129-C6CE413B7B84}" srcId="{3338392F-1430-4B0D-BCAE-1C19EC50C43B}" destId="{BD1A7890-AD85-4E87-AD69-18D895A3F740}" srcOrd="4" destOrd="0" parTransId="{C5DB1F23-1F32-494F-8EFD-BC04033243D7}" sibTransId="{AFEF34B3-42F5-4116-B0B7-EB7EA1A58708}"/>
    <dgm:cxn modelId="{7C4C0CE5-7CC0-4826-B5B5-A129F783B909}" srcId="{3338392F-1430-4B0D-BCAE-1C19EC50C43B}" destId="{5BED84E1-0C1F-431B-9736-3722EBFC0D46}" srcOrd="3" destOrd="0" parTransId="{AD972093-1002-400C-950A-25DD83158258}" sibTransId="{5891D22A-7629-4DB2-8D8E-985E7B3BAFCA}"/>
    <dgm:cxn modelId="{0B6A57F6-64EE-40B5-B956-CEF7987EF6C0}" srcId="{3338392F-1430-4B0D-BCAE-1C19EC50C43B}" destId="{D87EE333-996D-4F53-95D0-C080D6F07C5E}" srcOrd="0" destOrd="0" parTransId="{66DF0A77-6B6C-4A53-8C31-3CD6D6986E16}" sibTransId="{E4DC2705-F303-4433-9DC8-E5918CED4593}"/>
    <dgm:cxn modelId="{93A8735A-F78F-4B52-B52A-C11FE6E2AC67}" type="presParOf" srcId="{41FA2DAC-6157-4F60-823A-C47E39565AB6}" destId="{4C5EB1D8-A804-43EF-A2CF-7A6A19DB951F}" srcOrd="0" destOrd="0" presId="urn:microsoft.com/office/officeart/2005/8/layout/vList2"/>
    <dgm:cxn modelId="{2714E4EA-400A-4262-99F3-A904B195D6FD}" type="presParOf" srcId="{41FA2DAC-6157-4F60-823A-C47E39565AB6}" destId="{363414B6-BF92-41C3-9C7A-20FF3B51D016}" srcOrd="1" destOrd="0" presId="urn:microsoft.com/office/officeart/2005/8/layout/vList2"/>
    <dgm:cxn modelId="{1D0B4A36-1EAC-4D49-AB1D-A6AFE24AF398}" type="presParOf" srcId="{41FA2DAC-6157-4F60-823A-C47E39565AB6}" destId="{B200FD99-E1CA-448B-9EAD-0ED1BFC3743D}" srcOrd="2" destOrd="0" presId="urn:microsoft.com/office/officeart/2005/8/layout/vList2"/>
    <dgm:cxn modelId="{C791084A-F5F9-4924-B2F6-52478D3B593A}" type="presParOf" srcId="{41FA2DAC-6157-4F60-823A-C47E39565AB6}" destId="{2906E2D3-1272-44F0-985B-142A5F3CF928}" srcOrd="3" destOrd="0" presId="urn:microsoft.com/office/officeart/2005/8/layout/vList2"/>
    <dgm:cxn modelId="{6025716E-DCA6-4E61-8DB0-74F541698C2F}" type="presParOf" srcId="{41FA2DAC-6157-4F60-823A-C47E39565AB6}" destId="{AAD7AABA-39E4-4856-8894-EF3DE82711C9}" srcOrd="4" destOrd="0" presId="urn:microsoft.com/office/officeart/2005/8/layout/vList2"/>
    <dgm:cxn modelId="{73B946FE-6EDD-4A98-8780-7A93EFD2A206}" type="presParOf" srcId="{41FA2DAC-6157-4F60-823A-C47E39565AB6}" destId="{44EDD79C-5125-4053-BC9B-59D9D734148D}" srcOrd="5" destOrd="0" presId="urn:microsoft.com/office/officeart/2005/8/layout/vList2"/>
    <dgm:cxn modelId="{B5179AEC-5FF9-451B-A199-A277E5345CFD}" type="presParOf" srcId="{41FA2DAC-6157-4F60-823A-C47E39565AB6}" destId="{5E5257E9-7E9F-4743-B5C5-D543364FDA41}" srcOrd="6" destOrd="0" presId="urn:microsoft.com/office/officeart/2005/8/layout/vList2"/>
    <dgm:cxn modelId="{476CA859-5945-456C-B3A1-8B9CC7B191B7}" type="presParOf" srcId="{41FA2DAC-6157-4F60-823A-C47E39565AB6}" destId="{A5616936-9F11-4886-98D3-DF4436FEA35E}" srcOrd="7" destOrd="0" presId="urn:microsoft.com/office/officeart/2005/8/layout/vList2"/>
    <dgm:cxn modelId="{0D2AB885-CF7D-4523-A81D-E50245BE0BB2}" type="presParOf" srcId="{41FA2DAC-6157-4F60-823A-C47E39565AB6}" destId="{49242222-D4DE-4FBC-AD1E-B008A7BA577E}" srcOrd="8" destOrd="0" presId="urn:microsoft.com/office/officeart/2005/8/layout/vList2"/>
    <dgm:cxn modelId="{95034615-E9D1-4387-8B55-5944A19B6250}" type="presParOf" srcId="{41FA2DAC-6157-4F60-823A-C47E39565AB6}" destId="{1A2244CD-6242-4F19-B845-8DD3F3B3FAC3}" srcOrd="9" destOrd="0" presId="urn:microsoft.com/office/officeart/2005/8/layout/vList2"/>
    <dgm:cxn modelId="{2353B1EF-E9C9-4B29-8488-C3EB3D2B114E}" type="presParOf" srcId="{41FA2DAC-6157-4F60-823A-C47E39565AB6}" destId="{7D99E611-0455-4080-B499-8E229279A998}" srcOrd="10" destOrd="0" presId="urn:microsoft.com/office/officeart/2005/8/layout/vList2"/>
    <dgm:cxn modelId="{27716423-1FC9-45CB-8F9B-D9A1D9DD9AA2}" type="presParOf" srcId="{41FA2DAC-6157-4F60-823A-C47E39565AB6}" destId="{6089AF6D-2F03-4FD2-850E-045D4BF0C731}" srcOrd="11" destOrd="0" presId="urn:microsoft.com/office/officeart/2005/8/layout/vList2"/>
    <dgm:cxn modelId="{956E49C9-85CE-424E-B0F2-57BD5288735C}" type="presParOf" srcId="{41FA2DAC-6157-4F60-823A-C47E39565AB6}" destId="{48FD6798-144E-4AEB-91D2-5728A3591D29}"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38392F-1430-4B0D-BCAE-1C19EC50C43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87EE333-996D-4F53-95D0-C080D6F07C5E}">
      <dgm:prSet custT="1"/>
      <dgm:spPr/>
      <dgm:t>
        <a:bodyPr/>
        <a:lstStyle/>
        <a:p>
          <a:r>
            <a:rPr lang="en-US" sz="2000" dirty="0"/>
            <a:t>Unrealistic expectations placed on volunteer fire chiefs</a:t>
          </a:r>
        </a:p>
      </dgm:t>
    </dgm:pt>
    <dgm:pt modelId="{66DF0A77-6B6C-4A53-8C31-3CD6D6986E16}" type="parTrans" cxnId="{0B6A57F6-64EE-40B5-B956-CEF7987EF6C0}">
      <dgm:prSet/>
      <dgm:spPr/>
      <dgm:t>
        <a:bodyPr/>
        <a:lstStyle/>
        <a:p>
          <a:endParaRPr lang="en-US"/>
        </a:p>
      </dgm:t>
    </dgm:pt>
    <dgm:pt modelId="{E4DC2705-F303-4433-9DC8-E5918CED4593}" type="sibTrans" cxnId="{0B6A57F6-64EE-40B5-B956-CEF7987EF6C0}">
      <dgm:prSet/>
      <dgm:spPr/>
      <dgm:t>
        <a:bodyPr/>
        <a:lstStyle/>
        <a:p>
          <a:endParaRPr lang="en-US"/>
        </a:p>
      </dgm:t>
    </dgm:pt>
    <dgm:pt modelId="{5A249111-540E-4456-98C1-9A6E4457CC71}">
      <dgm:prSet custT="1"/>
      <dgm:spPr/>
      <dgm:t>
        <a:bodyPr/>
        <a:lstStyle/>
        <a:p>
          <a:r>
            <a:rPr lang="en-US" sz="2600" dirty="0"/>
            <a:t> </a:t>
          </a:r>
          <a:r>
            <a:rPr lang="en-US" sz="2000" dirty="0"/>
            <a:t>Competition for Grant funding</a:t>
          </a:r>
        </a:p>
      </dgm:t>
    </dgm:pt>
    <dgm:pt modelId="{F392E8EF-872A-48E5-A1F2-ED783E372690}" type="parTrans" cxnId="{D0F824DC-A99A-4B49-981F-9EBFAF0E5FCA}">
      <dgm:prSet/>
      <dgm:spPr/>
      <dgm:t>
        <a:bodyPr/>
        <a:lstStyle/>
        <a:p>
          <a:endParaRPr lang="en-US"/>
        </a:p>
      </dgm:t>
    </dgm:pt>
    <dgm:pt modelId="{8DF22075-B06B-4BF2-B420-6BD045C44A28}" type="sibTrans" cxnId="{D0F824DC-A99A-4B49-981F-9EBFAF0E5FCA}">
      <dgm:prSet/>
      <dgm:spPr/>
      <dgm:t>
        <a:bodyPr/>
        <a:lstStyle/>
        <a:p>
          <a:endParaRPr lang="en-US"/>
        </a:p>
      </dgm:t>
    </dgm:pt>
    <dgm:pt modelId="{5BED84E1-0C1F-431B-9736-3722EBFC0D46}">
      <dgm:prSet custT="1"/>
      <dgm:spPr/>
      <dgm:t>
        <a:bodyPr/>
        <a:lstStyle/>
        <a:p>
          <a:r>
            <a:rPr lang="en-US" sz="2000" dirty="0"/>
            <a:t>Fire inspection duties specified under law not uniformly performed </a:t>
          </a:r>
        </a:p>
      </dgm:t>
    </dgm:pt>
    <dgm:pt modelId="{AD972093-1002-400C-950A-25DD83158258}" type="parTrans" cxnId="{7C4C0CE5-7CC0-4826-B5B5-A129F783B909}">
      <dgm:prSet/>
      <dgm:spPr/>
      <dgm:t>
        <a:bodyPr/>
        <a:lstStyle/>
        <a:p>
          <a:endParaRPr lang="en-US"/>
        </a:p>
      </dgm:t>
    </dgm:pt>
    <dgm:pt modelId="{5891D22A-7629-4DB2-8D8E-985E7B3BAFCA}" type="sibTrans" cxnId="{7C4C0CE5-7CC0-4826-B5B5-A129F783B909}">
      <dgm:prSet/>
      <dgm:spPr/>
      <dgm:t>
        <a:bodyPr/>
        <a:lstStyle/>
        <a:p>
          <a:endParaRPr lang="en-US"/>
        </a:p>
      </dgm:t>
    </dgm:pt>
    <dgm:pt modelId="{BD1A7890-AD85-4E87-AD69-18D895A3F740}">
      <dgm:prSet custT="1"/>
      <dgm:spPr/>
      <dgm:t>
        <a:bodyPr/>
        <a:lstStyle/>
        <a:p>
          <a:r>
            <a:rPr lang="en-US" sz="2000" dirty="0"/>
            <a:t>Vacancies on fire district boards</a:t>
          </a:r>
        </a:p>
      </dgm:t>
    </dgm:pt>
    <dgm:pt modelId="{C5DB1F23-1F32-494F-8EFD-BC04033243D7}" type="parTrans" cxnId="{1D478EDC-F983-4481-B129-C6CE413B7B84}">
      <dgm:prSet/>
      <dgm:spPr/>
      <dgm:t>
        <a:bodyPr/>
        <a:lstStyle/>
        <a:p>
          <a:endParaRPr lang="en-US"/>
        </a:p>
      </dgm:t>
    </dgm:pt>
    <dgm:pt modelId="{AFEF34B3-42F5-4116-B0B7-EB7EA1A58708}" type="sibTrans" cxnId="{1D478EDC-F983-4481-B129-C6CE413B7B84}">
      <dgm:prSet/>
      <dgm:spPr/>
      <dgm:t>
        <a:bodyPr/>
        <a:lstStyle/>
        <a:p>
          <a:endParaRPr lang="en-US"/>
        </a:p>
      </dgm:t>
    </dgm:pt>
    <dgm:pt modelId="{968F1089-D664-4849-BF35-CD23A7F1872F}">
      <dgm:prSet custT="1"/>
      <dgm:spPr/>
      <dgm:t>
        <a:bodyPr/>
        <a:lstStyle/>
        <a:p>
          <a:r>
            <a:rPr lang="en-US" sz="2000" dirty="0"/>
            <a:t>Lack of long-range planning</a:t>
          </a:r>
        </a:p>
      </dgm:t>
    </dgm:pt>
    <dgm:pt modelId="{77E88996-09CC-4004-B6DC-952413542A78}" type="parTrans" cxnId="{7F6E322C-218A-45C9-B78A-4BB4C1C3A05D}">
      <dgm:prSet/>
      <dgm:spPr/>
      <dgm:t>
        <a:bodyPr/>
        <a:lstStyle/>
        <a:p>
          <a:endParaRPr lang="en-US"/>
        </a:p>
      </dgm:t>
    </dgm:pt>
    <dgm:pt modelId="{A7F6A52F-A2E5-4F61-BC61-F31D8A14B06D}" type="sibTrans" cxnId="{7F6E322C-218A-45C9-B78A-4BB4C1C3A05D}">
      <dgm:prSet/>
      <dgm:spPr/>
      <dgm:t>
        <a:bodyPr/>
        <a:lstStyle/>
        <a:p>
          <a:endParaRPr lang="en-US"/>
        </a:p>
      </dgm:t>
    </dgm:pt>
    <dgm:pt modelId="{474C256C-ADE7-4FC1-9FA6-5EDBF1F69AA0}">
      <dgm:prSet custT="1"/>
      <dgm:spPr/>
      <dgm:t>
        <a:bodyPr/>
        <a:lstStyle/>
        <a:p>
          <a:r>
            <a:rPr lang="en-US" sz="2600" dirty="0"/>
            <a:t>What Else?  </a:t>
          </a:r>
        </a:p>
      </dgm:t>
    </dgm:pt>
    <dgm:pt modelId="{92ACE516-3246-4528-9154-85BB520C545E}" type="parTrans" cxnId="{2699C4A6-E8ED-4199-A6AD-0FCF3CC157BC}">
      <dgm:prSet/>
      <dgm:spPr/>
      <dgm:t>
        <a:bodyPr/>
        <a:lstStyle/>
        <a:p>
          <a:endParaRPr lang="en-US"/>
        </a:p>
      </dgm:t>
    </dgm:pt>
    <dgm:pt modelId="{5288E350-68BF-4C8C-B637-BA5F406DACF1}" type="sibTrans" cxnId="{2699C4A6-E8ED-4199-A6AD-0FCF3CC157BC}">
      <dgm:prSet/>
      <dgm:spPr/>
      <dgm:t>
        <a:bodyPr/>
        <a:lstStyle/>
        <a:p>
          <a:endParaRPr lang="en-US"/>
        </a:p>
      </dgm:t>
    </dgm:pt>
    <dgm:pt modelId="{41FA2DAC-6157-4F60-823A-C47E39565AB6}" type="pres">
      <dgm:prSet presAssocID="{3338392F-1430-4B0D-BCAE-1C19EC50C43B}" presName="linear" presStyleCnt="0">
        <dgm:presLayoutVars>
          <dgm:animLvl val="lvl"/>
          <dgm:resizeHandles val="exact"/>
        </dgm:presLayoutVars>
      </dgm:prSet>
      <dgm:spPr/>
    </dgm:pt>
    <dgm:pt modelId="{4C5EB1D8-A804-43EF-A2CF-7A6A19DB951F}" type="pres">
      <dgm:prSet presAssocID="{D87EE333-996D-4F53-95D0-C080D6F07C5E}" presName="parentText" presStyleLbl="node1" presStyleIdx="0" presStyleCnt="6">
        <dgm:presLayoutVars>
          <dgm:chMax val="0"/>
          <dgm:bulletEnabled val="1"/>
        </dgm:presLayoutVars>
      </dgm:prSet>
      <dgm:spPr/>
    </dgm:pt>
    <dgm:pt modelId="{363414B6-BF92-41C3-9C7A-20FF3B51D016}" type="pres">
      <dgm:prSet presAssocID="{E4DC2705-F303-4433-9DC8-E5918CED4593}" presName="spacer" presStyleCnt="0"/>
      <dgm:spPr/>
    </dgm:pt>
    <dgm:pt modelId="{AAD7AABA-39E4-4856-8894-EF3DE82711C9}" type="pres">
      <dgm:prSet presAssocID="{5A249111-540E-4456-98C1-9A6E4457CC71}" presName="parentText" presStyleLbl="node1" presStyleIdx="1" presStyleCnt="6">
        <dgm:presLayoutVars>
          <dgm:chMax val="0"/>
          <dgm:bulletEnabled val="1"/>
        </dgm:presLayoutVars>
      </dgm:prSet>
      <dgm:spPr/>
    </dgm:pt>
    <dgm:pt modelId="{44EDD79C-5125-4053-BC9B-59D9D734148D}" type="pres">
      <dgm:prSet presAssocID="{8DF22075-B06B-4BF2-B420-6BD045C44A28}" presName="spacer" presStyleCnt="0"/>
      <dgm:spPr/>
    </dgm:pt>
    <dgm:pt modelId="{5E5257E9-7E9F-4743-B5C5-D543364FDA41}" type="pres">
      <dgm:prSet presAssocID="{5BED84E1-0C1F-431B-9736-3722EBFC0D46}" presName="parentText" presStyleLbl="node1" presStyleIdx="2" presStyleCnt="6">
        <dgm:presLayoutVars>
          <dgm:chMax val="0"/>
          <dgm:bulletEnabled val="1"/>
        </dgm:presLayoutVars>
      </dgm:prSet>
      <dgm:spPr/>
    </dgm:pt>
    <dgm:pt modelId="{A5616936-9F11-4886-98D3-DF4436FEA35E}" type="pres">
      <dgm:prSet presAssocID="{5891D22A-7629-4DB2-8D8E-985E7B3BAFCA}" presName="spacer" presStyleCnt="0"/>
      <dgm:spPr/>
    </dgm:pt>
    <dgm:pt modelId="{49242222-D4DE-4FBC-AD1E-B008A7BA577E}" type="pres">
      <dgm:prSet presAssocID="{BD1A7890-AD85-4E87-AD69-18D895A3F740}" presName="parentText" presStyleLbl="node1" presStyleIdx="3" presStyleCnt="6">
        <dgm:presLayoutVars>
          <dgm:chMax val="0"/>
          <dgm:bulletEnabled val="1"/>
        </dgm:presLayoutVars>
      </dgm:prSet>
      <dgm:spPr/>
    </dgm:pt>
    <dgm:pt modelId="{1A2244CD-6242-4F19-B845-8DD3F3B3FAC3}" type="pres">
      <dgm:prSet presAssocID="{AFEF34B3-42F5-4116-B0B7-EB7EA1A58708}" presName="spacer" presStyleCnt="0"/>
      <dgm:spPr/>
    </dgm:pt>
    <dgm:pt modelId="{7D99E611-0455-4080-B499-8E229279A998}" type="pres">
      <dgm:prSet presAssocID="{968F1089-D664-4849-BF35-CD23A7F1872F}" presName="parentText" presStyleLbl="node1" presStyleIdx="4" presStyleCnt="6">
        <dgm:presLayoutVars>
          <dgm:chMax val="0"/>
          <dgm:bulletEnabled val="1"/>
        </dgm:presLayoutVars>
      </dgm:prSet>
      <dgm:spPr/>
    </dgm:pt>
    <dgm:pt modelId="{6089AF6D-2F03-4FD2-850E-045D4BF0C731}" type="pres">
      <dgm:prSet presAssocID="{A7F6A52F-A2E5-4F61-BC61-F31D8A14B06D}" presName="spacer" presStyleCnt="0"/>
      <dgm:spPr/>
    </dgm:pt>
    <dgm:pt modelId="{48FD6798-144E-4AEB-91D2-5728A3591D29}" type="pres">
      <dgm:prSet presAssocID="{474C256C-ADE7-4FC1-9FA6-5EDBF1F69AA0}" presName="parentText" presStyleLbl="node1" presStyleIdx="5" presStyleCnt="6">
        <dgm:presLayoutVars>
          <dgm:chMax val="0"/>
          <dgm:bulletEnabled val="1"/>
        </dgm:presLayoutVars>
      </dgm:prSet>
      <dgm:spPr/>
    </dgm:pt>
  </dgm:ptLst>
  <dgm:cxnLst>
    <dgm:cxn modelId="{BF49F41F-FCED-49FD-943F-D073317DA099}" type="presOf" srcId="{968F1089-D664-4849-BF35-CD23A7F1872F}" destId="{7D99E611-0455-4080-B499-8E229279A998}" srcOrd="0" destOrd="0" presId="urn:microsoft.com/office/officeart/2005/8/layout/vList2"/>
    <dgm:cxn modelId="{47821825-6502-4D67-83B0-C95DA8BFA190}" type="presOf" srcId="{5A249111-540E-4456-98C1-9A6E4457CC71}" destId="{AAD7AABA-39E4-4856-8894-EF3DE82711C9}" srcOrd="0" destOrd="0" presId="urn:microsoft.com/office/officeart/2005/8/layout/vList2"/>
    <dgm:cxn modelId="{7F6E322C-218A-45C9-B78A-4BB4C1C3A05D}" srcId="{3338392F-1430-4B0D-BCAE-1C19EC50C43B}" destId="{968F1089-D664-4849-BF35-CD23A7F1872F}" srcOrd="4" destOrd="0" parTransId="{77E88996-09CC-4004-B6DC-952413542A78}" sibTransId="{A7F6A52F-A2E5-4F61-BC61-F31D8A14B06D}"/>
    <dgm:cxn modelId="{03B1673B-873A-45F5-809A-7899CC92A1A4}" type="presOf" srcId="{BD1A7890-AD85-4E87-AD69-18D895A3F740}" destId="{49242222-D4DE-4FBC-AD1E-B008A7BA577E}" srcOrd="0" destOrd="0" presId="urn:microsoft.com/office/officeart/2005/8/layout/vList2"/>
    <dgm:cxn modelId="{DDCA6B7B-8BC5-49F8-9314-CE24A6DF868D}" type="presOf" srcId="{5BED84E1-0C1F-431B-9736-3722EBFC0D46}" destId="{5E5257E9-7E9F-4743-B5C5-D543364FDA41}" srcOrd="0" destOrd="0" presId="urn:microsoft.com/office/officeart/2005/8/layout/vList2"/>
    <dgm:cxn modelId="{AB08029A-02C5-42F9-A6FA-AD499B7B51D7}" type="presOf" srcId="{D87EE333-996D-4F53-95D0-C080D6F07C5E}" destId="{4C5EB1D8-A804-43EF-A2CF-7A6A19DB951F}" srcOrd="0" destOrd="0" presId="urn:microsoft.com/office/officeart/2005/8/layout/vList2"/>
    <dgm:cxn modelId="{65406DA2-B261-4DD1-AAFF-99BCEDF50FCB}" type="presOf" srcId="{474C256C-ADE7-4FC1-9FA6-5EDBF1F69AA0}" destId="{48FD6798-144E-4AEB-91D2-5728A3591D29}" srcOrd="0" destOrd="0" presId="urn:microsoft.com/office/officeart/2005/8/layout/vList2"/>
    <dgm:cxn modelId="{2699C4A6-E8ED-4199-A6AD-0FCF3CC157BC}" srcId="{3338392F-1430-4B0D-BCAE-1C19EC50C43B}" destId="{474C256C-ADE7-4FC1-9FA6-5EDBF1F69AA0}" srcOrd="5" destOrd="0" parTransId="{92ACE516-3246-4528-9154-85BB520C545E}" sibTransId="{5288E350-68BF-4C8C-B637-BA5F406DACF1}"/>
    <dgm:cxn modelId="{B308ABB3-9C4E-45FA-8A61-96C3403EFC42}" type="presOf" srcId="{3338392F-1430-4B0D-BCAE-1C19EC50C43B}" destId="{41FA2DAC-6157-4F60-823A-C47E39565AB6}" srcOrd="0" destOrd="0" presId="urn:microsoft.com/office/officeart/2005/8/layout/vList2"/>
    <dgm:cxn modelId="{D0F824DC-A99A-4B49-981F-9EBFAF0E5FCA}" srcId="{3338392F-1430-4B0D-BCAE-1C19EC50C43B}" destId="{5A249111-540E-4456-98C1-9A6E4457CC71}" srcOrd="1" destOrd="0" parTransId="{F392E8EF-872A-48E5-A1F2-ED783E372690}" sibTransId="{8DF22075-B06B-4BF2-B420-6BD045C44A28}"/>
    <dgm:cxn modelId="{1D478EDC-F983-4481-B129-C6CE413B7B84}" srcId="{3338392F-1430-4B0D-BCAE-1C19EC50C43B}" destId="{BD1A7890-AD85-4E87-AD69-18D895A3F740}" srcOrd="3" destOrd="0" parTransId="{C5DB1F23-1F32-494F-8EFD-BC04033243D7}" sibTransId="{AFEF34B3-42F5-4116-B0B7-EB7EA1A58708}"/>
    <dgm:cxn modelId="{7C4C0CE5-7CC0-4826-B5B5-A129F783B909}" srcId="{3338392F-1430-4B0D-BCAE-1C19EC50C43B}" destId="{5BED84E1-0C1F-431B-9736-3722EBFC0D46}" srcOrd="2" destOrd="0" parTransId="{AD972093-1002-400C-950A-25DD83158258}" sibTransId="{5891D22A-7629-4DB2-8D8E-985E7B3BAFCA}"/>
    <dgm:cxn modelId="{0B6A57F6-64EE-40B5-B956-CEF7987EF6C0}" srcId="{3338392F-1430-4B0D-BCAE-1C19EC50C43B}" destId="{D87EE333-996D-4F53-95D0-C080D6F07C5E}" srcOrd="0" destOrd="0" parTransId="{66DF0A77-6B6C-4A53-8C31-3CD6D6986E16}" sibTransId="{E4DC2705-F303-4433-9DC8-E5918CED4593}"/>
    <dgm:cxn modelId="{93A8735A-F78F-4B52-B52A-C11FE6E2AC67}" type="presParOf" srcId="{41FA2DAC-6157-4F60-823A-C47E39565AB6}" destId="{4C5EB1D8-A804-43EF-A2CF-7A6A19DB951F}" srcOrd="0" destOrd="0" presId="urn:microsoft.com/office/officeart/2005/8/layout/vList2"/>
    <dgm:cxn modelId="{2714E4EA-400A-4262-99F3-A904B195D6FD}" type="presParOf" srcId="{41FA2DAC-6157-4F60-823A-C47E39565AB6}" destId="{363414B6-BF92-41C3-9C7A-20FF3B51D016}" srcOrd="1" destOrd="0" presId="urn:microsoft.com/office/officeart/2005/8/layout/vList2"/>
    <dgm:cxn modelId="{6025716E-DCA6-4E61-8DB0-74F541698C2F}" type="presParOf" srcId="{41FA2DAC-6157-4F60-823A-C47E39565AB6}" destId="{AAD7AABA-39E4-4856-8894-EF3DE82711C9}" srcOrd="2" destOrd="0" presId="urn:microsoft.com/office/officeart/2005/8/layout/vList2"/>
    <dgm:cxn modelId="{73B946FE-6EDD-4A98-8780-7A93EFD2A206}" type="presParOf" srcId="{41FA2DAC-6157-4F60-823A-C47E39565AB6}" destId="{44EDD79C-5125-4053-BC9B-59D9D734148D}" srcOrd="3" destOrd="0" presId="urn:microsoft.com/office/officeart/2005/8/layout/vList2"/>
    <dgm:cxn modelId="{B5179AEC-5FF9-451B-A199-A277E5345CFD}" type="presParOf" srcId="{41FA2DAC-6157-4F60-823A-C47E39565AB6}" destId="{5E5257E9-7E9F-4743-B5C5-D543364FDA41}" srcOrd="4" destOrd="0" presId="urn:microsoft.com/office/officeart/2005/8/layout/vList2"/>
    <dgm:cxn modelId="{476CA859-5945-456C-B3A1-8B9CC7B191B7}" type="presParOf" srcId="{41FA2DAC-6157-4F60-823A-C47E39565AB6}" destId="{A5616936-9F11-4886-98D3-DF4436FEA35E}" srcOrd="5" destOrd="0" presId="urn:microsoft.com/office/officeart/2005/8/layout/vList2"/>
    <dgm:cxn modelId="{0D2AB885-CF7D-4523-A81D-E50245BE0BB2}" type="presParOf" srcId="{41FA2DAC-6157-4F60-823A-C47E39565AB6}" destId="{49242222-D4DE-4FBC-AD1E-B008A7BA577E}" srcOrd="6" destOrd="0" presId="urn:microsoft.com/office/officeart/2005/8/layout/vList2"/>
    <dgm:cxn modelId="{95034615-E9D1-4387-8B55-5944A19B6250}" type="presParOf" srcId="{41FA2DAC-6157-4F60-823A-C47E39565AB6}" destId="{1A2244CD-6242-4F19-B845-8DD3F3B3FAC3}" srcOrd="7" destOrd="0" presId="urn:microsoft.com/office/officeart/2005/8/layout/vList2"/>
    <dgm:cxn modelId="{2353B1EF-E9C9-4B29-8488-C3EB3D2B114E}" type="presParOf" srcId="{41FA2DAC-6157-4F60-823A-C47E39565AB6}" destId="{7D99E611-0455-4080-B499-8E229279A998}" srcOrd="8" destOrd="0" presId="urn:microsoft.com/office/officeart/2005/8/layout/vList2"/>
    <dgm:cxn modelId="{27716423-1FC9-45CB-8F9B-D9A1D9DD9AA2}" type="presParOf" srcId="{41FA2DAC-6157-4F60-823A-C47E39565AB6}" destId="{6089AF6D-2F03-4FD2-850E-045D4BF0C731}" srcOrd="9" destOrd="0" presId="urn:microsoft.com/office/officeart/2005/8/layout/vList2"/>
    <dgm:cxn modelId="{956E49C9-85CE-424E-B0F2-57BD5288735C}" type="presParOf" srcId="{41FA2DAC-6157-4F60-823A-C47E39565AB6}" destId="{48FD6798-144E-4AEB-91D2-5728A3591D29}"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BAD3E-8EAB-424A-928C-E47C3BBADBFA}">
      <dsp:nvSpPr>
        <dsp:cNvPr id="0" name=""/>
        <dsp:cNvSpPr/>
      </dsp:nvSpPr>
      <dsp:spPr>
        <a:xfrm>
          <a:off x="0" y="837272"/>
          <a:ext cx="5141912" cy="421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ROLE CALL &amp; ACCEPTANCE OF AGENDA</a:t>
          </a:r>
        </a:p>
      </dsp:txBody>
      <dsp:txXfrm>
        <a:off x="20561" y="857833"/>
        <a:ext cx="5100790" cy="380078"/>
      </dsp:txXfrm>
    </dsp:sp>
    <dsp:sp modelId="{F649EE7C-F07B-4DB8-A0EB-7A2CAD392676}">
      <dsp:nvSpPr>
        <dsp:cNvPr id="0" name=""/>
        <dsp:cNvSpPr/>
      </dsp:nvSpPr>
      <dsp:spPr>
        <a:xfrm>
          <a:off x="14294" y="1310312"/>
          <a:ext cx="5113322" cy="421200"/>
        </a:xfrm>
        <a:prstGeom prst="roundRect">
          <a:avLst/>
        </a:prstGeom>
        <a:solidFill>
          <a:schemeClr val="accent2">
            <a:hueOff val="272541"/>
            <a:satOff val="-6218"/>
            <a:lumOff val="229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WORKSHOP FORMAT</a:t>
          </a:r>
        </a:p>
      </dsp:txBody>
      <dsp:txXfrm>
        <a:off x="34855" y="1330873"/>
        <a:ext cx="5072200" cy="380078"/>
      </dsp:txXfrm>
    </dsp:sp>
    <dsp:sp modelId="{3D6379DB-266D-4DDA-979D-FD76144F628A}">
      <dsp:nvSpPr>
        <dsp:cNvPr id="0" name=""/>
        <dsp:cNvSpPr/>
      </dsp:nvSpPr>
      <dsp:spPr>
        <a:xfrm>
          <a:off x="0" y="1783352"/>
          <a:ext cx="5141912" cy="421200"/>
        </a:xfrm>
        <a:prstGeom prst="roundRect">
          <a:avLst/>
        </a:prstGeom>
        <a:solidFill>
          <a:schemeClr val="accent2">
            <a:hueOff val="545083"/>
            <a:satOff val="-12437"/>
            <a:lumOff val="45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GOALS – WHAT WE HOPE TO ACCOMPLISH</a:t>
          </a:r>
        </a:p>
      </dsp:txBody>
      <dsp:txXfrm>
        <a:off x="20561" y="1803913"/>
        <a:ext cx="5100790" cy="380078"/>
      </dsp:txXfrm>
    </dsp:sp>
    <dsp:sp modelId="{5F306CC7-DDDB-4691-A6A7-EE33407DBA2B}">
      <dsp:nvSpPr>
        <dsp:cNvPr id="0" name=""/>
        <dsp:cNvSpPr/>
      </dsp:nvSpPr>
      <dsp:spPr>
        <a:xfrm>
          <a:off x="0" y="2256392"/>
          <a:ext cx="5141912" cy="421200"/>
        </a:xfrm>
        <a:prstGeom prst="roundRect">
          <a:avLst/>
        </a:prstGeom>
        <a:solidFill>
          <a:schemeClr val="accent2">
            <a:hueOff val="817624"/>
            <a:satOff val="-18655"/>
            <a:lumOff val="68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HISTORY- GMCSD FIRE SERVICES &amp; FUNDING </a:t>
          </a:r>
        </a:p>
      </dsp:txBody>
      <dsp:txXfrm>
        <a:off x="20561" y="2276953"/>
        <a:ext cx="5100790" cy="380078"/>
      </dsp:txXfrm>
    </dsp:sp>
    <dsp:sp modelId="{292BF106-1AE6-4632-9ED0-FEF623B3483A}">
      <dsp:nvSpPr>
        <dsp:cNvPr id="0" name=""/>
        <dsp:cNvSpPr/>
      </dsp:nvSpPr>
      <dsp:spPr>
        <a:xfrm>
          <a:off x="0" y="2729432"/>
          <a:ext cx="5141912" cy="421200"/>
        </a:xfrm>
        <a:prstGeom prst="roundRect">
          <a:avLst/>
        </a:prstGeom>
        <a:solidFill>
          <a:schemeClr val="accent2">
            <a:hueOff val="1090165"/>
            <a:satOff val="-24873"/>
            <a:lumOff val="91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WHY RE-ORGANIZATION</a:t>
          </a:r>
        </a:p>
      </dsp:txBody>
      <dsp:txXfrm>
        <a:off x="20561" y="2749993"/>
        <a:ext cx="5100790" cy="380078"/>
      </dsp:txXfrm>
    </dsp:sp>
    <dsp:sp modelId="{F6E843F4-99DD-4731-B161-4B4CAE7D996C}">
      <dsp:nvSpPr>
        <dsp:cNvPr id="0" name=""/>
        <dsp:cNvSpPr/>
      </dsp:nvSpPr>
      <dsp:spPr>
        <a:xfrm>
          <a:off x="0" y="3202472"/>
          <a:ext cx="5141912" cy="421200"/>
        </a:xfrm>
        <a:prstGeom prst="roundRect">
          <a:avLst/>
        </a:prstGeom>
        <a:solidFill>
          <a:schemeClr val="accent2">
            <a:hueOff val="1362707"/>
            <a:satOff val="-31091"/>
            <a:lumOff val="114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UPSIDE/DOWNSIDE EXERCISE</a:t>
          </a:r>
        </a:p>
      </dsp:txBody>
      <dsp:txXfrm>
        <a:off x="20561" y="3223033"/>
        <a:ext cx="5100790" cy="380078"/>
      </dsp:txXfrm>
    </dsp:sp>
    <dsp:sp modelId="{AB7751EE-5DD5-4219-97AC-9ED54549AEC4}">
      <dsp:nvSpPr>
        <dsp:cNvPr id="0" name=""/>
        <dsp:cNvSpPr/>
      </dsp:nvSpPr>
      <dsp:spPr>
        <a:xfrm>
          <a:off x="0" y="3675512"/>
          <a:ext cx="5141912" cy="421200"/>
        </a:xfrm>
        <a:prstGeom prst="roundRect">
          <a:avLst/>
        </a:prstGeom>
        <a:solidFill>
          <a:schemeClr val="accent2">
            <a:hueOff val="1635248"/>
            <a:satOff val="-37310"/>
            <a:lumOff val="137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QUESTIONS</a:t>
          </a:r>
        </a:p>
      </dsp:txBody>
      <dsp:txXfrm>
        <a:off x="20561" y="3696073"/>
        <a:ext cx="5100790" cy="380078"/>
      </dsp:txXfrm>
    </dsp:sp>
    <dsp:sp modelId="{9A04F3BF-0F99-43A5-80F6-8C7A32731987}">
      <dsp:nvSpPr>
        <dsp:cNvPr id="0" name=""/>
        <dsp:cNvSpPr/>
      </dsp:nvSpPr>
      <dsp:spPr>
        <a:xfrm>
          <a:off x="0" y="4148552"/>
          <a:ext cx="5141912" cy="42120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NEXT STEPS</a:t>
          </a:r>
        </a:p>
      </dsp:txBody>
      <dsp:txXfrm>
        <a:off x="20561" y="4169113"/>
        <a:ext cx="5100790" cy="380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C24AB-4EC0-4EF0-A952-D93E46BF86C0}">
      <dsp:nvSpPr>
        <dsp:cNvPr id="0" name=""/>
        <dsp:cNvSpPr/>
      </dsp:nvSpPr>
      <dsp:spPr>
        <a:xfrm>
          <a:off x="0" y="0"/>
          <a:ext cx="4370625" cy="16221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UNDERSTANDING OF THE FIRE SERVICES RE-ORGANIZATION EFFORT</a:t>
          </a:r>
        </a:p>
      </dsp:txBody>
      <dsp:txXfrm>
        <a:off x="47510" y="47510"/>
        <a:ext cx="2620244" cy="1527087"/>
      </dsp:txXfrm>
    </dsp:sp>
    <dsp:sp modelId="{5AE2C264-B8AC-4E7D-812B-EC342DB1DFC0}">
      <dsp:nvSpPr>
        <dsp:cNvPr id="0" name=""/>
        <dsp:cNvSpPr/>
      </dsp:nvSpPr>
      <dsp:spPr>
        <a:xfrm>
          <a:off x="385643" y="1892458"/>
          <a:ext cx="4370625" cy="1622107"/>
        </a:xfrm>
        <a:prstGeom prst="roundRect">
          <a:avLst>
            <a:gd name="adj" fmla="val 10000"/>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EXAMINATION OF PROS &amp; CONS OF RE-ORGANIZATION</a:t>
          </a:r>
        </a:p>
      </dsp:txBody>
      <dsp:txXfrm>
        <a:off x="433153" y="1939968"/>
        <a:ext cx="2835591" cy="1527087"/>
      </dsp:txXfrm>
    </dsp:sp>
    <dsp:sp modelId="{7307B6D5-18C0-4782-95A1-BC4B7977C09C}">
      <dsp:nvSpPr>
        <dsp:cNvPr id="0" name=""/>
        <dsp:cNvSpPr/>
      </dsp:nvSpPr>
      <dsp:spPr>
        <a:xfrm>
          <a:off x="771286" y="3784917"/>
          <a:ext cx="4370625" cy="1622107"/>
        </a:xfrm>
        <a:prstGeom prst="roundRect">
          <a:avLst>
            <a:gd name="adj" fmla="val 10000"/>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ABILITY FOR GMCSD BOARD TO MAKE BETTER NFORMED DECISIONS ABOUT FIRE SERVICES OPTIONS</a:t>
          </a:r>
        </a:p>
      </dsp:txBody>
      <dsp:txXfrm>
        <a:off x="818796" y="3832427"/>
        <a:ext cx="2835591" cy="1527087"/>
      </dsp:txXfrm>
    </dsp:sp>
    <dsp:sp modelId="{1FDE41A1-79AE-4ACD-A801-D483F2813F40}">
      <dsp:nvSpPr>
        <dsp:cNvPr id="0" name=""/>
        <dsp:cNvSpPr/>
      </dsp:nvSpPr>
      <dsp:spPr>
        <a:xfrm>
          <a:off x="3316255" y="1230098"/>
          <a:ext cx="1054369" cy="105436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553488" y="1230098"/>
        <a:ext cx="579903" cy="793413"/>
      </dsp:txXfrm>
    </dsp:sp>
    <dsp:sp modelId="{770101F3-8DA8-4DC3-99CE-EE3720E387E3}">
      <dsp:nvSpPr>
        <dsp:cNvPr id="0" name=""/>
        <dsp:cNvSpPr/>
      </dsp:nvSpPr>
      <dsp:spPr>
        <a:xfrm>
          <a:off x="3701898" y="3111742"/>
          <a:ext cx="1054369" cy="1054369"/>
        </a:xfrm>
        <a:prstGeom prst="downArrow">
          <a:avLst>
            <a:gd name="adj1" fmla="val 55000"/>
            <a:gd name="adj2" fmla="val 45000"/>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939131" y="3111742"/>
        <a:ext cx="579903" cy="793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2AB6A-A4FE-4602-9D2E-E2A9D4386C10}">
      <dsp:nvSpPr>
        <dsp:cNvPr id="0" name=""/>
        <dsp:cNvSpPr/>
      </dsp:nvSpPr>
      <dsp:spPr>
        <a:xfrm>
          <a:off x="0" y="3321"/>
          <a:ext cx="10058399" cy="1311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1998 – Plumas County failed to initiate a property tax sharing agreement with the developers of the Gold Mountain community.  Tax Sharing from property taxes paid to the CSD is intended to support fire protection and emergency medical response to the Nakoma community.</a:t>
          </a:r>
        </a:p>
      </dsp:txBody>
      <dsp:txXfrm>
        <a:off x="64026" y="67347"/>
        <a:ext cx="9930347" cy="1183518"/>
      </dsp:txXfrm>
    </dsp:sp>
    <dsp:sp modelId="{BD6D5D03-0093-4A33-8B18-388CF189422F}">
      <dsp:nvSpPr>
        <dsp:cNvPr id="0" name=""/>
        <dsp:cNvSpPr/>
      </dsp:nvSpPr>
      <dsp:spPr>
        <a:xfrm>
          <a:off x="0" y="1369611"/>
          <a:ext cx="10058399" cy="1311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2006 - Special Fire Tax Ballot Measure passed by two-thirds vote of the electorate residing in the District for the purpose of funding fire protection, emergency medical response, fire prevention and fire infrastructure.  Brings GMCSD into compliance with Prop. 218.   </a:t>
          </a:r>
        </a:p>
      </dsp:txBody>
      <dsp:txXfrm>
        <a:off x="64026" y="1433637"/>
        <a:ext cx="9930347" cy="1183518"/>
      </dsp:txXfrm>
    </dsp:sp>
    <dsp:sp modelId="{9A46C752-E4DB-4E2C-B1A7-DB7E5C25E257}">
      <dsp:nvSpPr>
        <dsp:cNvPr id="0" name=""/>
        <dsp:cNvSpPr/>
      </dsp:nvSpPr>
      <dsp:spPr>
        <a:xfrm>
          <a:off x="0" y="2735901"/>
          <a:ext cx="10058399" cy="1311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2007 – GMCSD negotiated with Plumas County to initiate a tax sharing agreement.  Based on historic high valuations in 2006/07, property values in the community plummeted from the baseline resulting in a “failed” tax sharing agreement with the County.</a:t>
          </a:r>
        </a:p>
      </dsp:txBody>
      <dsp:txXfrm>
        <a:off x="64026" y="2799927"/>
        <a:ext cx="9930347" cy="11835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2C25C-3FA4-4A89-A506-237CE6715EB4}">
      <dsp:nvSpPr>
        <dsp:cNvPr id="0" name=""/>
        <dsp:cNvSpPr/>
      </dsp:nvSpPr>
      <dsp:spPr>
        <a:xfrm>
          <a:off x="2946" y="289357"/>
          <a:ext cx="2337792" cy="1402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r>
            <a:rPr lang="en-US" sz="1500" kern="1200" dirty="0"/>
            <a:t>OPERATIONS –</a:t>
          </a:r>
        </a:p>
        <a:p>
          <a:pPr marL="0" lvl="0" indent="0" algn="ctr" defTabSz="400050">
            <a:lnSpc>
              <a:spcPct val="90000"/>
            </a:lnSpc>
            <a:spcBef>
              <a:spcPct val="0"/>
            </a:spcBef>
            <a:spcAft>
              <a:spcPct val="35000"/>
            </a:spcAft>
            <a:buNone/>
          </a:pPr>
          <a:r>
            <a:rPr lang="en-US" sz="1500" kern="1200" dirty="0"/>
            <a:t>Fire Protection Contract, insurance, supplies, equipment facility</a:t>
          </a:r>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900" kern="1200" dirty="0"/>
        </a:p>
        <a:p>
          <a:pPr marL="0" lvl="0" indent="0" algn="ctr" defTabSz="400050">
            <a:lnSpc>
              <a:spcPct val="90000"/>
            </a:lnSpc>
            <a:spcBef>
              <a:spcPct val="0"/>
            </a:spcBef>
            <a:spcAft>
              <a:spcPct val="35000"/>
            </a:spcAft>
            <a:buNone/>
          </a:pPr>
          <a:endParaRPr lang="en-US" sz="900" kern="1200" dirty="0"/>
        </a:p>
      </dsp:txBody>
      <dsp:txXfrm>
        <a:off x="2946" y="289357"/>
        <a:ext cx="2337792" cy="1402675"/>
      </dsp:txXfrm>
    </dsp:sp>
    <dsp:sp modelId="{A58AB982-8934-4A7F-834A-81C890BF53CC}">
      <dsp:nvSpPr>
        <dsp:cNvPr id="0" name=""/>
        <dsp:cNvSpPr/>
      </dsp:nvSpPr>
      <dsp:spPr>
        <a:xfrm>
          <a:off x="2574518" y="289357"/>
          <a:ext cx="2337792" cy="1402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ADMINISTRATION –</a:t>
          </a:r>
        </a:p>
        <a:p>
          <a:pPr marL="0" lvl="0" indent="0" algn="ctr" defTabSz="666750">
            <a:lnSpc>
              <a:spcPct val="90000"/>
            </a:lnSpc>
            <a:spcBef>
              <a:spcPct val="0"/>
            </a:spcBef>
            <a:spcAft>
              <a:spcPct val="35000"/>
            </a:spcAft>
            <a:buNone/>
          </a:pPr>
          <a:r>
            <a:rPr lang="en-US" sz="1500" kern="1200" dirty="0"/>
            <a:t>Salaries, office space, office equipment &amp; supplies</a:t>
          </a:r>
        </a:p>
        <a:p>
          <a:pPr marL="0" lvl="0" indent="0" algn="ctr" defTabSz="666750">
            <a:lnSpc>
              <a:spcPct val="90000"/>
            </a:lnSpc>
            <a:spcBef>
              <a:spcPct val="0"/>
            </a:spcBef>
            <a:spcAft>
              <a:spcPct val="35000"/>
            </a:spcAft>
            <a:buNone/>
          </a:pPr>
          <a:endParaRPr lang="en-US" sz="1500" kern="1200" dirty="0"/>
        </a:p>
      </dsp:txBody>
      <dsp:txXfrm>
        <a:off x="2574518" y="289357"/>
        <a:ext cx="2337792" cy="1402675"/>
      </dsp:txXfrm>
    </dsp:sp>
    <dsp:sp modelId="{C86AB58E-5B70-4E3B-8D1D-773876305FFA}">
      <dsp:nvSpPr>
        <dsp:cNvPr id="0" name=""/>
        <dsp:cNvSpPr/>
      </dsp:nvSpPr>
      <dsp:spPr>
        <a:xfrm>
          <a:off x="5146089" y="289357"/>
          <a:ext cx="2337792" cy="1402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500" kern="1200" dirty="0"/>
            <a:t>HFT –</a:t>
          </a:r>
        </a:p>
        <a:p>
          <a:pPr marL="0" lvl="0" indent="0" algn="ctr" defTabSz="488950">
            <a:lnSpc>
              <a:spcPct val="90000"/>
            </a:lnSpc>
            <a:spcBef>
              <a:spcPct val="0"/>
            </a:spcBef>
            <a:spcAft>
              <a:spcPct val="35000"/>
            </a:spcAft>
            <a:buNone/>
          </a:pPr>
          <a:r>
            <a:rPr lang="en-US" sz="1500" kern="1200" dirty="0"/>
            <a:t>Fuel breaks, CSD &amp; HOA owned properties. Fuel treatment projects benefiting the community</a:t>
          </a:r>
        </a:p>
        <a:p>
          <a:pPr marL="0" lvl="0" indent="0" algn="ctr" defTabSz="488950">
            <a:lnSpc>
              <a:spcPct val="90000"/>
            </a:lnSpc>
            <a:spcBef>
              <a:spcPct val="0"/>
            </a:spcBef>
            <a:spcAft>
              <a:spcPct val="35000"/>
            </a:spcAft>
            <a:buNone/>
          </a:pPr>
          <a:endParaRPr lang="en-US" sz="1100" kern="1200" dirty="0"/>
        </a:p>
      </dsp:txBody>
      <dsp:txXfrm>
        <a:off x="5146089" y="289357"/>
        <a:ext cx="2337792" cy="1402675"/>
      </dsp:txXfrm>
    </dsp:sp>
    <dsp:sp modelId="{7B173615-F73F-436E-8E56-0CC649250034}">
      <dsp:nvSpPr>
        <dsp:cNvPr id="0" name=""/>
        <dsp:cNvSpPr/>
      </dsp:nvSpPr>
      <dsp:spPr>
        <a:xfrm>
          <a:off x="7717661" y="289357"/>
          <a:ext cx="2337792" cy="1402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500" kern="1200" dirty="0"/>
            <a:t>EQUIPMENT – </a:t>
          </a:r>
        </a:p>
        <a:p>
          <a:pPr marL="0" lvl="0" indent="0" algn="ctr" defTabSz="488950">
            <a:lnSpc>
              <a:spcPct val="90000"/>
            </a:lnSpc>
            <a:spcBef>
              <a:spcPct val="0"/>
            </a:spcBef>
            <a:spcAft>
              <a:spcPct val="35000"/>
            </a:spcAft>
            <a:buNone/>
          </a:pPr>
          <a:r>
            <a:rPr lang="en-US" sz="1500" kern="1200" dirty="0"/>
            <a:t>4-wheel drive quick attack vehicle, mobile water tender, tools</a:t>
          </a:r>
        </a:p>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endParaRPr lang="en-US" sz="1100" kern="1200" dirty="0"/>
        </a:p>
      </dsp:txBody>
      <dsp:txXfrm>
        <a:off x="7717661" y="289357"/>
        <a:ext cx="2337792" cy="1402675"/>
      </dsp:txXfrm>
    </dsp:sp>
    <dsp:sp modelId="{184D6CB1-4777-46E4-8AD3-084BA5F3B81A}">
      <dsp:nvSpPr>
        <dsp:cNvPr id="0" name=""/>
        <dsp:cNvSpPr/>
      </dsp:nvSpPr>
      <dsp:spPr>
        <a:xfrm>
          <a:off x="1288732" y="1925812"/>
          <a:ext cx="2337792" cy="1402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FACILITIES –  </a:t>
          </a:r>
        </a:p>
        <a:p>
          <a:pPr marL="0" lvl="0" indent="0" algn="ctr" defTabSz="666750">
            <a:lnSpc>
              <a:spcPct val="90000"/>
            </a:lnSpc>
            <a:spcBef>
              <a:spcPct val="0"/>
            </a:spcBef>
            <a:spcAft>
              <a:spcPct val="35000"/>
            </a:spcAft>
            <a:buNone/>
          </a:pPr>
          <a:r>
            <a:rPr lang="en-US" sz="1500" kern="1200" dirty="0"/>
            <a:t>District facility or contribution to facilities of agencies the District may contract with or to which it may annex</a:t>
          </a:r>
        </a:p>
      </dsp:txBody>
      <dsp:txXfrm>
        <a:off x="1288732" y="1925812"/>
        <a:ext cx="2337792" cy="1402675"/>
      </dsp:txXfrm>
    </dsp:sp>
    <dsp:sp modelId="{26C03D6C-EFD5-4CF2-B9F5-DA6473490325}">
      <dsp:nvSpPr>
        <dsp:cNvPr id="0" name=""/>
        <dsp:cNvSpPr/>
      </dsp:nvSpPr>
      <dsp:spPr>
        <a:xfrm>
          <a:off x="3860303" y="1925812"/>
          <a:ext cx="2337792" cy="1402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FIRE INFRASTRUCTURE IMPROVEMENTS – </a:t>
          </a:r>
        </a:p>
        <a:p>
          <a:pPr marL="0" lvl="0" indent="0" algn="ctr" defTabSz="666750">
            <a:lnSpc>
              <a:spcPct val="90000"/>
            </a:lnSpc>
            <a:spcBef>
              <a:spcPct val="0"/>
            </a:spcBef>
            <a:spcAft>
              <a:spcPct val="35000"/>
            </a:spcAft>
            <a:buNone/>
          </a:pPr>
          <a:r>
            <a:rPr lang="en-US" sz="1500" kern="1200" dirty="0"/>
            <a:t>Hydrants, pumps, distribution</a:t>
          </a:r>
        </a:p>
        <a:p>
          <a:pPr marL="0" lvl="0" indent="0" algn="ctr" defTabSz="666750">
            <a:lnSpc>
              <a:spcPct val="90000"/>
            </a:lnSpc>
            <a:spcBef>
              <a:spcPct val="0"/>
            </a:spcBef>
            <a:spcAft>
              <a:spcPct val="35000"/>
            </a:spcAft>
            <a:buNone/>
          </a:pPr>
          <a:endParaRPr lang="en-US" sz="1500" kern="1200" dirty="0"/>
        </a:p>
      </dsp:txBody>
      <dsp:txXfrm>
        <a:off x="3860303" y="1925812"/>
        <a:ext cx="2337792" cy="1402675"/>
      </dsp:txXfrm>
    </dsp:sp>
    <dsp:sp modelId="{BC2EC70D-A4DD-452E-BD45-7D45CB68D7A5}">
      <dsp:nvSpPr>
        <dsp:cNvPr id="0" name=""/>
        <dsp:cNvSpPr/>
      </dsp:nvSpPr>
      <dsp:spPr>
        <a:xfrm>
          <a:off x="6431875" y="1925812"/>
          <a:ext cx="2337792" cy="1402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EDUCATION –    </a:t>
          </a:r>
        </a:p>
        <a:p>
          <a:pPr marL="0" lvl="0" indent="0" algn="ctr" defTabSz="666750">
            <a:lnSpc>
              <a:spcPct val="90000"/>
            </a:lnSpc>
            <a:spcBef>
              <a:spcPct val="0"/>
            </a:spcBef>
            <a:spcAft>
              <a:spcPct val="35000"/>
            </a:spcAft>
            <a:buNone/>
          </a:pPr>
          <a:r>
            <a:rPr lang="en-US" sz="1500" kern="1200" dirty="0"/>
            <a:t> Fire prevention and preparedness.  Evacuation and communications</a:t>
          </a:r>
        </a:p>
      </dsp:txBody>
      <dsp:txXfrm>
        <a:off x="6431875" y="1925812"/>
        <a:ext cx="2337792" cy="1402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EB1D8-A804-43EF-A2CF-7A6A19DB951F}">
      <dsp:nvSpPr>
        <dsp:cNvPr id="0" name=""/>
        <dsp:cNvSpPr/>
      </dsp:nvSpPr>
      <dsp:spPr>
        <a:xfrm>
          <a:off x="0" y="250635"/>
          <a:ext cx="5141912" cy="6588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Lack of sufficient funding</a:t>
          </a:r>
        </a:p>
      </dsp:txBody>
      <dsp:txXfrm>
        <a:off x="32163" y="282798"/>
        <a:ext cx="5077586" cy="594530"/>
      </dsp:txXfrm>
    </dsp:sp>
    <dsp:sp modelId="{B200FD99-E1CA-448B-9EAD-0ED1BFC3743D}">
      <dsp:nvSpPr>
        <dsp:cNvPr id="0" name=""/>
        <dsp:cNvSpPr/>
      </dsp:nvSpPr>
      <dsp:spPr>
        <a:xfrm>
          <a:off x="0" y="958451"/>
          <a:ext cx="5141912" cy="658856"/>
        </a:xfrm>
        <a:prstGeom prst="roundRect">
          <a:avLst/>
        </a:prstGeom>
        <a:solidFill>
          <a:schemeClr val="accent2">
            <a:hueOff val="317965"/>
            <a:satOff val="-7255"/>
            <a:lumOff val="26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Disjointed services with lack of consistency amongst providers</a:t>
          </a:r>
        </a:p>
      </dsp:txBody>
      <dsp:txXfrm>
        <a:off x="32163" y="990614"/>
        <a:ext cx="5077586" cy="594530"/>
      </dsp:txXfrm>
    </dsp:sp>
    <dsp:sp modelId="{AAD7AABA-39E4-4856-8894-EF3DE82711C9}">
      <dsp:nvSpPr>
        <dsp:cNvPr id="0" name=""/>
        <dsp:cNvSpPr/>
      </dsp:nvSpPr>
      <dsp:spPr>
        <a:xfrm>
          <a:off x="0" y="1666268"/>
          <a:ext cx="5141912" cy="658856"/>
        </a:xfrm>
        <a:prstGeom prst="round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Areas outside of boundaries of designated local fire provider, yet receiving services for no cost</a:t>
          </a:r>
        </a:p>
      </dsp:txBody>
      <dsp:txXfrm>
        <a:off x="32163" y="1698431"/>
        <a:ext cx="5077586" cy="594530"/>
      </dsp:txXfrm>
    </dsp:sp>
    <dsp:sp modelId="{5E5257E9-7E9F-4743-B5C5-D543364FDA41}">
      <dsp:nvSpPr>
        <dsp:cNvPr id="0" name=""/>
        <dsp:cNvSpPr/>
      </dsp:nvSpPr>
      <dsp:spPr>
        <a:xfrm>
          <a:off x="0" y="2374084"/>
          <a:ext cx="5141912" cy="658856"/>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Duplication of services – Administrative, Governance</a:t>
          </a:r>
        </a:p>
      </dsp:txBody>
      <dsp:txXfrm>
        <a:off x="32163" y="2406247"/>
        <a:ext cx="5077586" cy="594530"/>
      </dsp:txXfrm>
    </dsp:sp>
    <dsp:sp modelId="{49242222-D4DE-4FBC-AD1E-B008A7BA577E}">
      <dsp:nvSpPr>
        <dsp:cNvPr id="0" name=""/>
        <dsp:cNvSpPr/>
      </dsp:nvSpPr>
      <dsp:spPr>
        <a:xfrm>
          <a:off x="0" y="3081900"/>
          <a:ext cx="5141912" cy="658856"/>
        </a:xfrm>
        <a:prstGeom prst="round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Divides voices which limits influence</a:t>
          </a:r>
        </a:p>
      </dsp:txBody>
      <dsp:txXfrm>
        <a:off x="32163" y="3114063"/>
        <a:ext cx="5077586" cy="594530"/>
      </dsp:txXfrm>
    </dsp:sp>
    <dsp:sp modelId="{7D99E611-0455-4080-B499-8E229279A998}">
      <dsp:nvSpPr>
        <dsp:cNvPr id="0" name=""/>
        <dsp:cNvSpPr/>
      </dsp:nvSpPr>
      <dsp:spPr>
        <a:xfrm>
          <a:off x="0" y="3789716"/>
          <a:ext cx="5141912" cy="658856"/>
        </a:xfrm>
        <a:prstGeom prst="roundRect">
          <a:avLst/>
        </a:prstGeom>
        <a:solidFill>
          <a:schemeClr val="accent2">
            <a:hueOff val="1589824"/>
            <a:satOff val="-36273"/>
            <a:lumOff val="1339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Lack of regional planning for location and type of facilities and equipment</a:t>
          </a:r>
        </a:p>
      </dsp:txBody>
      <dsp:txXfrm>
        <a:off x="32163" y="3821879"/>
        <a:ext cx="5077586" cy="594530"/>
      </dsp:txXfrm>
    </dsp:sp>
    <dsp:sp modelId="{48FD6798-144E-4AEB-91D2-5728A3591D29}">
      <dsp:nvSpPr>
        <dsp:cNvPr id="0" name=""/>
        <dsp:cNvSpPr/>
      </dsp:nvSpPr>
      <dsp:spPr>
        <a:xfrm>
          <a:off x="0" y="4497533"/>
          <a:ext cx="5141912" cy="658856"/>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Lack of volunteerism</a:t>
          </a:r>
        </a:p>
      </dsp:txBody>
      <dsp:txXfrm>
        <a:off x="32163" y="4529696"/>
        <a:ext cx="5077586" cy="5945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EB1D8-A804-43EF-A2CF-7A6A19DB951F}">
      <dsp:nvSpPr>
        <dsp:cNvPr id="0" name=""/>
        <dsp:cNvSpPr/>
      </dsp:nvSpPr>
      <dsp:spPr>
        <a:xfrm>
          <a:off x="0" y="42392"/>
          <a:ext cx="5141912" cy="786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Unrealistic expectations placed on volunteer fire chiefs</a:t>
          </a:r>
        </a:p>
      </dsp:txBody>
      <dsp:txXfrm>
        <a:off x="38381" y="80773"/>
        <a:ext cx="5065150" cy="709478"/>
      </dsp:txXfrm>
    </dsp:sp>
    <dsp:sp modelId="{AAD7AABA-39E4-4856-8894-EF3DE82711C9}">
      <dsp:nvSpPr>
        <dsp:cNvPr id="0" name=""/>
        <dsp:cNvSpPr/>
      </dsp:nvSpPr>
      <dsp:spPr>
        <a:xfrm>
          <a:off x="0" y="949592"/>
          <a:ext cx="5141912" cy="786240"/>
        </a:xfrm>
        <a:prstGeom prst="roundRect">
          <a:avLst/>
        </a:prstGeom>
        <a:solidFill>
          <a:schemeClr val="accent2">
            <a:hueOff val="381558"/>
            <a:satOff val="-8706"/>
            <a:lumOff val="3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 </a:t>
          </a:r>
          <a:r>
            <a:rPr lang="en-US" sz="2000" kern="1200" dirty="0"/>
            <a:t>Competition for Grant funding</a:t>
          </a:r>
        </a:p>
      </dsp:txBody>
      <dsp:txXfrm>
        <a:off x="38381" y="987973"/>
        <a:ext cx="5065150" cy="709478"/>
      </dsp:txXfrm>
    </dsp:sp>
    <dsp:sp modelId="{5E5257E9-7E9F-4743-B5C5-D543364FDA41}">
      <dsp:nvSpPr>
        <dsp:cNvPr id="0" name=""/>
        <dsp:cNvSpPr/>
      </dsp:nvSpPr>
      <dsp:spPr>
        <a:xfrm>
          <a:off x="0" y="1856792"/>
          <a:ext cx="5141912" cy="786240"/>
        </a:xfrm>
        <a:prstGeom prst="roundRect">
          <a:avLst/>
        </a:prstGeom>
        <a:solidFill>
          <a:schemeClr val="accent2">
            <a:hueOff val="763116"/>
            <a:satOff val="-17411"/>
            <a:lumOff val="6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Fire inspection duties specified under law not uniformly performed </a:t>
          </a:r>
        </a:p>
      </dsp:txBody>
      <dsp:txXfrm>
        <a:off x="38381" y="1895173"/>
        <a:ext cx="5065150" cy="709478"/>
      </dsp:txXfrm>
    </dsp:sp>
    <dsp:sp modelId="{49242222-D4DE-4FBC-AD1E-B008A7BA577E}">
      <dsp:nvSpPr>
        <dsp:cNvPr id="0" name=""/>
        <dsp:cNvSpPr/>
      </dsp:nvSpPr>
      <dsp:spPr>
        <a:xfrm>
          <a:off x="0" y="2763992"/>
          <a:ext cx="5141912" cy="786240"/>
        </a:xfrm>
        <a:prstGeom prst="roundRect">
          <a:avLst/>
        </a:prstGeom>
        <a:solidFill>
          <a:schemeClr val="accent2">
            <a:hueOff val="1144674"/>
            <a:satOff val="-26117"/>
            <a:lumOff val="9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Vacancies on fire district boards</a:t>
          </a:r>
        </a:p>
      </dsp:txBody>
      <dsp:txXfrm>
        <a:off x="38381" y="2802373"/>
        <a:ext cx="5065150" cy="709478"/>
      </dsp:txXfrm>
    </dsp:sp>
    <dsp:sp modelId="{7D99E611-0455-4080-B499-8E229279A998}">
      <dsp:nvSpPr>
        <dsp:cNvPr id="0" name=""/>
        <dsp:cNvSpPr/>
      </dsp:nvSpPr>
      <dsp:spPr>
        <a:xfrm>
          <a:off x="0" y="3671192"/>
          <a:ext cx="5141912" cy="786240"/>
        </a:xfrm>
        <a:prstGeom prst="roundRect">
          <a:avLst/>
        </a:prstGeom>
        <a:solidFill>
          <a:schemeClr val="accent2">
            <a:hueOff val="1526231"/>
            <a:satOff val="-34822"/>
            <a:lumOff val="128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Lack of long-range planning</a:t>
          </a:r>
        </a:p>
      </dsp:txBody>
      <dsp:txXfrm>
        <a:off x="38381" y="3709573"/>
        <a:ext cx="5065150" cy="709478"/>
      </dsp:txXfrm>
    </dsp:sp>
    <dsp:sp modelId="{48FD6798-144E-4AEB-91D2-5728A3591D29}">
      <dsp:nvSpPr>
        <dsp:cNvPr id="0" name=""/>
        <dsp:cNvSpPr/>
      </dsp:nvSpPr>
      <dsp:spPr>
        <a:xfrm>
          <a:off x="0" y="4578392"/>
          <a:ext cx="5141912" cy="78624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What Else?  </a:t>
          </a:r>
        </a:p>
      </dsp:txBody>
      <dsp:txXfrm>
        <a:off x="38381" y="4616773"/>
        <a:ext cx="5065150" cy="7094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65D3EB-CBDD-4100-83B7-3BFE0A8F4119}"/>
              </a:ext>
            </a:extLst>
          </p:cNvPr>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2B4595-A79D-4567-9FE1-DCF31A42B3D9}"/>
              </a:ext>
            </a:extLst>
          </p:cNvPr>
          <p:cNvSpPr>
            <a:spLocks noGrp="1"/>
          </p:cNvSpPr>
          <p:nvPr>
            <p:ph type="dt" sz="quarter" idx="1"/>
          </p:nvPr>
        </p:nvSpPr>
        <p:spPr>
          <a:xfrm>
            <a:off x="4021294" y="0"/>
            <a:ext cx="3076363" cy="470895"/>
          </a:xfrm>
          <a:prstGeom prst="rect">
            <a:avLst/>
          </a:prstGeom>
        </p:spPr>
        <p:txBody>
          <a:bodyPr vert="horz" lIns="94192" tIns="47096" rIns="94192" bIns="47096" rtlCol="0"/>
          <a:lstStyle>
            <a:lvl1pPr algn="r">
              <a:defRPr sz="1200"/>
            </a:lvl1pPr>
          </a:lstStyle>
          <a:p>
            <a:fld id="{6E5C0719-993D-42E1-80ED-8F01056F36C2}" type="datetimeFigureOut">
              <a:rPr lang="en-US" smtClean="0"/>
              <a:t>3/30/2021</a:t>
            </a:fld>
            <a:endParaRPr lang="en-US" dirty="0"/>
          </a:p>
        </p:txBody>
      </p:sp>
      <p:sp>
        <p:nvSpPr>
          <p:cNvPr id="4" name="Footer Placeholder 3">
            <a:extLst>
              <a:ext uri="{FF2B5EF4-FFF2-40B4-BE49-F238E27FC236}">
                <a16:creationId xmlns:a16="http://schemas.microsoft.com/office/drawing/2014/main" id="{850E452F-E862-4273-987C-980229E53203}"/>
              </a:ext>
            </a:extLst>
          </p:cNvPr>
          <p:cNvSpPr>
            <a:spLocks noGrp="1"/>
          </p:cNvSpPr>
          <p:nvPr>
            <p:ph type="ftr" sz="quarter" idx="2"/>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3EE394C-9AD7-48EA-AB0F-18032A3E097A}"/>
              </a:ext>
            </a:extLst>
          </p:cNvPr>
          <p:cNvSpPr>
            <a:spLocks noGrp="1"/>
          </p:cNvSpPr>
          <p:nvPr>
            <p:ph type="sldNum" sz="quarter" idx="3"/>
          </p:nvPr>
        </p:nvSpPr>
        <p:spPr>
          <a:xfrm>
            <a:off x="4021294" y="8914407"/>
            <a:ext cx="3076363" cy="470894"/>
          </a:xfrm>
          <a:prstGeom prst="rect">
            <a:avLst/>
          </a:prstGeom>
        </p:spPr>
        <p:txBody>
          <a:bodyPr vert="horz" lIns="94192" tIns="47096" rIns="94192" bIns="47096" rtlCol="0" anchor="b"/>
          <a:lstStyle>
            <a:lvl1pPr algn="r">
              <a:defRPr sz="1200"/>
            </a:lvl1pPr>
          </a:lstStyle>
          <a:p>
            <a:fld id="{B00421AD-3AC0-48CB-8727-BB447FD2264E}" type="slidenum">
              <a:rPr lang="en-US" smtClean="0"/>
              <a:t>‹#›</a:t>
            </a:fld>
            <a:endParaRPr lang="en-US" dirty="0"/>
          </a:p>
        </p:txBody>
      </p:sp>
    </p:spTree>
    <p:extLst>
      <p:ext uri="{BB962C8B-B14F-4D97-AF65-F5344CB8AC3E}">
        <p14:creationId xmlns:p14="http://schemas.microsoft.com/office/powerpoint/2010/main" val="326815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21D3BC9C-6C58-464F-B94E-FD73C5FB016E}" type="datetimeFigureOut">
              <a:rPr lang="en-US" smtClean="0"/>
              <a:t>3/30/2021</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BE60DC36-8EFA-4378-9855-E019C55AC472}" type="slidenum">
              <a:rPr lang="en-US" smtClean="0"/>
              <a:t>‹#›</a:t>
            </a:fld>
            <a:endParaRPr lang="en-US"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a:t>
            </a:fld>
            <a:endParaRPr lang="en-US" dirty="0"/>
          </a:p>
        </p:txBody>
      </p:sp>
    </p:spTree>
    <p:extLst>
      <p:ext uri="{BB962C8B-B14F-4D97-AF65-F5344CB8AC3E}">
        <p14:creationId xmlns:p14="http://schemas.microsoft.com/office/powerpoint/2010/main" val="302692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11</a:t>
            </a:fld>
            <a:endParaRPr lang="en-US" dirty="0"/>
          </a:p>
        </p:txBody>
      </p:sp>
    </p:spTree>
    <p:extLst>
      <p:ext uri="{BB962C8B-B14F-4D97-AF65-F5344CB8AC3E}">
        <p14:creationId xmlns:p14="http://schemas.microsoft.com/office/powerpoint/2010/main" val="396974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13</a:t>
            </a:fld>
            <a:endParaRPr lang="en-US" dirty="0"/>
          </a:p>
        </p:txBody>
      </p:sp>
    </p:spTree>
    <p:extLst>
      <p:ext uri="{BB962C8B-B14F-4D97-AF65-F5344CB8AC3E}">
        <p14:creationId xmlns:p14="http://schemas.microsoft.com/office/powerpoint/2010/main" val="1779307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14</a:t>
            </a:fld>
            <a:endParaRPr lang="en-US" dirty="0"/>
          </a:p>
        </p:txBody>
      </p:sp>
    </p:spTree>
    <p:extLst>
      <p:ext uri="{BB962C8B-B14F-4D97-AF65-F5344CB8AC3E}">
        <p14:creationId xmlns:p14="http://schemas.microsoft.com/office/powerpoint/2010/main" val="3279814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17</a:t>
            </a:fld>
            <a:endParaRPr lang="en-US" dirty="0"/>
          </a:p>
        </p:txBody>
      </p:sp>
    </p:spTree>
    <p:extLst>
      <p:ext uri="{BB962C8B-B14F-4D97-AF65-F5344CB8AC3E}">
        <p14:creationId xmlns:p14="http://schemas.microsoft.com/office/powerpoint/2010/main" val="52290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18</a:t>
            </a:fld>
            <a:endParaRPr lang="en-US" dirty="0"/>
          </a:p>
        </p:txBody>
      </p:sp>
    </p:spTree>
    <p:extLst>
      <p:ext uri="{BB962C8B-B14F-4D97-AF65-F5344CB8AC3E}">
        <p14:creationId xmlns:p14="http://schemas.microsoft.com/office/powerpoint/2010/main" val="2124611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19</a:t>
            </a:fld>
            <a:endParaRPr lang="en-US" dirty="0"/>
          </a:p>
        </p:txBody>
      </p:sp>
    </p:spTree>
    <p:extLst>
      <p:ext uri="{BB962C8B-B14F-4D97-AF65-F5344CB8AC3E}">
        <p14:creationId xmlns:p14="http://schemas.microsoft.com/office/powerpoint/2010/main" val="407164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3</a:t>
            </a:fld>
            <a:endParaRPr lang="en-US" dirty="0"/>
          </a:p>
        </p:txBody>
      </p:sp>
    </p:spTree>
    <p:extLst>
      <p:ext uri="{BB962C8B-B14F-4D97-AF65-F5344CB8AC3E}">
        <p14:creationId xmlns:p14="http://schemas.microsoft.com/office/powerpoint/2010/main" val="240703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a:t>
            </a:fld>
            <a:endParaRPr lang="en-US" dirty="0"/>
          </a:p>
        </p:txBody>
      </p:sp>
    </p:spTree>
    <p:extLst>
      <p:ext uri="{BB962C8B-B14F-4D97-AF65-F5344CB8AC3E}">
        <p14:creationId xmlns:p14="http://schemas.microsoft.com/office/powerpoint/2010/main" val="120570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a:t>
            </a:fld>
            <a:endParaRPr lang="en-US" dirty="0"/>
          </a:p>
        </p:txBody>
      </p:sp>
    </p:spTree>
    <p:extLst>
      <p:ext uri="{BB962C8B-B14F-4D97-AF65-F5344CB8AC3E}">
        <p14:creationId xmlns:p14="http://schemas.microsoft.com/office/powerpoint/2010/main" val="223402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6</a:t>
            </a:fld>
            <a:endParaRPr lang="en-US" dirty="0"/>
          </a:p>
        </p:txBody>
      </p:sp>
    </p:spTree>
    <p:extLst>
      <p:ext uri="{BB962C8B-B14F-4D97-AF65-F5344CB8AC3E}">
        <p14:creationId xmlns:p14="http://schemas.microsoft.com/office/powerpoint/2010/main" val="345778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7</a:t>
            </a:fld>
            <a:endParaRPr lang="en-US" dirty="0"/>
          </a:p>
        </p:txBody>
      </p:sp>
    </p:spTree>
    <p:extLst>
      <p:ext uri="{BB962C8B-B14F-4D97-AF65-F5344CB8AC3E}">
        <p14:creationId xmlns:p14="http://schemas.microsoft.com/office/powerpoint/2010/main" val="74849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8</a:t>
            </a:fld>
            <a:endParaRPr lang="en-US" dirty="0"/>
          </a:p>
        </p:txBody>
      </p:sp>
    </p:spTree>
    <p:extLst>
      <p:ext uri="{BB962C8B-B14F-4D97-AF65-F5344CB8AC3E}">
        <p14:creationId xmlns:p14="http://schemas.microsoft.com/office/powerpoint/2010/main" val="245880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9</a:t>
            </a:fld>
            <a:endParaRPr lang="en-US" dirty="0"/>
          </a:p>
        </p:txBody>
      </p:sp>
    </p:spTree>
    <p:extLst>
      <p:ext uri="{BB962C8B-B14F-4D97-AF65-F5344CB8AC3E}">
        <p14:creationId xmlns:p14="http://schemas.microsoft.com/office/powerpoint/2010/main" val="653132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10</a:t>
            </a:fld>
            <a:endParaRPr lang="en-US" dirty="0"/>
          </a:p>
        </p:txBody>
      </p:sp>
    </p:spTree>
    <p:extLst>
      <p:ext uri="{BB962C8B-B14F-4D97-AF65-F5344CB8AC3E}">
        <p14:creationId xmlns:p14="http://schemas.microsoft.com/office/powerpoint/2010/main" val="363229166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400ADC-4AAC-4D9B-9EA3-7D7868E91557}" type="datetime1">
              <a:rPr lang="en-US" smtClean="0"/>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6FEDF93-2BFD-41CA-ABC7-B039102F3792}" type="slidenum">
              <a:rPr lang="en-US" smtClean="0"/>
              <a:t>‹#›</a:t>
            </a:fld>
            <a:endParaRPr lang="en-US" dirty="0"/>
          </a:p>
        </p:txBody>
      </p:sp>
    </p:spTree>
    <p:extLst>
      <p:ext uri="{BB962C8B-B14F-4D97-AF65-F5344CB8AC3E}">
        <p14:creationId xmlns:p14="http://schemas.microsoft.com/office/powerpoint/2010/main" val="400759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C20BF-C125-4A61-A3C0-93D5D1150E3B}" type="datetime1">
              <a:rPr lang="en-US" smtClean="0"/>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52181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81CE5-0A15-44F5-AD3F-E2B72769C036}" type="datetime1">
              <a:rPr lang="en-US" smtClean="0"/>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30687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E7D9C-755C-4701-AA00-F2FC0A80A57F}" type="datetime1">
              <a:rPr lang="en-US" smtClean="0"/>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1427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D451148-1A32-4D8E-9B50-013185D3CC63}" type="datetime1">
              <a:rPr lang="en-US" smtClean="0"/>
              <a:t>3/30/2021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6FEDF93-2BFD-41CA-ABC7-B039102F3792}" type="slidenum">
              <a:rPr lang="en-US" smtClean="0"/>
              <a:t>‹#›</a:t>
            </a:fld>
            <a:endParaRPr lang="en-US" dirty="0"/>
          </a:p>
        </p:txBody>
      </p:sp>
    </p:spTree>
    <p:extLst>
      <p:ext uri="{BB962C8B-B14F-4D97-AF65-F5344CB8AC3E}">
        <p14:creationId xmlns:p14="http://schemas.microsoft.com/office/powerpoint/2010/main" val="62598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F46E56-7A74-4029-936B-C4942076E1AD}" type="datetime1">
              <a:rPr lang="en-US" smtClean="0"/>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78017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D1927E-4C1B-453F-95AC-E911A6954D8E}" type="datetime1">
              <a:rPr lang="en-US" smtClean="0"/>
              <a:t>3/30/2021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16742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FA4649-8334-4B23-A03C-D8E3A4F908DD}" type="datetime1">
              <a:rPr lang="en-US" smtClean="0"/>
              <a:t>3/30/2021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54703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4CAA3-1047-4305-9D5A-E094AE18D558}" type="datetime1">
              <a:rPr lang="en-US" smtClean="0"/>
              <a:t>3/30/2021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8004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B89B7-89FD-46A3-8620-057FD4508428}" type="datetime1">
              <a:rPr lang="en-US" smtClean="0"/>
              <a:t>3/30/2021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7734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DBD9F-2E42-46EC-A097-FCA8A82ED72F}" type="datetime1">
              <a:rPr lang="en-US" smtClean="0"/>
              <a:t>3/30/2021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2663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37552C3-228D-40ED-854B-9B7095941281}" type="datetime1">
              <a:rPr lang="en-US" smtClean="0"/>
              <a:t>3/30/2021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6FEDF93-2BFD-41CA-ABC7-B039102F3792}" type="slidenum">
              <a:rPr lang="en-US" smtClean="0"/>
              <a:t>‹#›</a:t>
            </a:fld>
            <a:endParaRPr lang="en-US" dirty="0"/>
          </a:p>
        </p:txBody>
      </p:sp>
    </p:spTree>
    <p:extLst>
      <p:ext uri="{BB962C8B-B14F-4D97-AF65-F5344CB8AC3E}">
        <p14:creationId xmlns:p14="http://schemas.microsoft.com/office/powerpoint/2010/main" val="1082439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6.png"/><Relationship Id="rId7" Type="http://schemas.openxmlformats.org/officeDocument/2006/relationships/diagramData" Target="../diagrams/data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6.xml"/><Relationship Id="rId5" Type="http://schemas.openxmlformats.org/officeDocument/2006/relationships/image" Target="../media/image4.png"/><Relationship Id="rId10" Type="http://schemas.openxmlformats.org/officeDocument/2006/relationships/diagramColors" Target="../diagrams/colors6.xml"/><Relationship Id="rId4" Type="http://schemas.microsoft.com/office/2007/relationships/hdphoto" Target="../media/hdphoto3.wdp"/><Relationship Id="rId9"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3.wdp"/><Relationship Id="rId7" Type="http://schemas.openxmlformats.org/officeDocument/2006/relationships/diagramLayout" Target="../diagrams/layout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6.png"/><Relationship Id="rId7"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microsoft.com/office/2007/relationships/hdphoto" Target="../media/hdphoto3.wdp"/><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2.wdp"/><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6.png"/><Relationship Id="rId7" Type="http://schemas.openxmlformats.org/officeDocument/2006/relationships/diagramData" Target="../diagrams/data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5.xml"/><Relationship Id="rId5" Type="http://schemas.openxmlformats.org/officeDocument/2006/relationships/image" Target="../media/image4.png"/><Relationship Id="rId10" Type="http://schemas.openxmlformats.org/officeDocument/2006/relationships/diagramColors" Target="../diagrams/colors5.xml"/><Relationship Id="rId4" Type="http://schemas.microsoft.com/office/2007/relationships/hdphoto" Target="../media/hdphoto3.wdp"/><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363C3DA-5063-4048-965B-F5FDB35CC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 name="Rectangle 20">
            <a:extLst>
              <a:ext uri="{FF2B5EF4-FFF2-40B4-BE49-F238E27FC236}">
                <a16:creationId xmlns:a16="http://schemas.microsoft.com/office/drawing/2014/main" id="{4BE79ECB-20D1-486E-B39D-0F98D69BE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2F1DBD8-7930-4EF6-AF8F-F6A674303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3E062-5239-43DA-974B-77370A33F2B4}"/>
              </a:ext>
            </a:extLst>
          </p:cNvPr>
          <p:cNvSpPr>
            <a:spLocks noGrp="1"/>
          </p:cNvSpPr>
          <p:nvPr>
            <p:ph type="ctrTitle"/>
          </p:nvPr>
        </p:nvSpPr>
        <p:spPr>
          <a:xfrm>
            <a:off x="8068842" y="1196489"/>
            <a:ext cx="3156156" cy="2946651"/>
          </a:xfrm>
        </p:spPr>
        <p:txBody>
          <a:bodyPr>
            <a:normAutofit/>
          </a:bodyPr>
          <a:lstStyle/>
          <a:p>
            <a:r>
              <a:rPr lang="en-US" sz="3400" dirty="0"/>
              <a:t>Fire &amp; Emergency Services          Re-Organization in Eastern Plumas County</a:t>
            </a:r>
          </a:p>
        </p:txBody>
      </p:sp>
      <p:sp>
        <p:nvSpPr>
          <p:cNvPr id="25" name="Rectangle 24">
            <a:extLst>
              <a:ext uri="{FF2B5EF4-FFF2-40B4-BE49-F238E27FC236}">
                <a16:creationId xmlns:a16="http://schemas.microsoft.com/office/drawing/2014/main" id="{F39044D3-8725-4D57-BD64-A96E7C271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8DCC089B-F750-4C12-822F-DF53F4DD36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8" name="Oval 27">
              <a:extLst>
                <a:ext uri="{FF2B5EF4-FFF2-40B4-BE49-F238E27FC236}">
                  <a16:creationId xmlns:a16="http://schemas.microsoft.com/office/drawing/2014/main" id="{3CDC7132-9021-4F21-AE5A-9B9B90C98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00D011B8-BF69-4B6B-B3D2-F1BA77108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ubtitle 2">
            <a:extLst>
              <a:ext uri="{FF2B5EF4-FFF2-40B4-BE49-F238E27FC236}">
                <a16:creationId xmlns:a16="http://schemas.microsoft.com/office/drawing/2014/main" id="{D3723EC3-2C5F-4CAA-89B1-386E129E970A}"/>
              </a:ext>
            </a:extLst>
          </p:cNvPr>
          <p:cNvSpPr>
            <a:spLocks noGrp="1"/>
          </p:cNvSpPr>
          <p:nvPr>
            <p:ph type="subTitle" idx="1"/>
          </p:nvPr>
        </p:nvSpPr>
        <p:spPr>
          <a:xfrm>
            <a:off x="8119946" y="3819386"/>
            <a:ext cx="2818418" cy="1330324"/>
          </a:xfrm>
        </p:spPr>
        <p:txBody>
          <a:bodyPr>
            <a:noAutofit/>
          </a:bodyPr>
          <a:lstStyle/>
          <a:p>
            <a:pPr algn="ctr"/>
            <a:r>
              <a:rPr lang="en-US" sz="1600" b="1" dirty="0"/>
              <a:t>A Workshop of the Gold Mountain Community Services District Board of Directors</a:t>
            </a:r>
          </a:p>
          <a:p>
            <a:pPr algn="ctr"/>
            <a:r>
              <a:rPr lang="en-US" sz="1600" b="1" dirty="0"/>
              <a:t>March 31, 2021</a:t>
            </a:r>
          </a:p>
        </p:txBody>
      </p:sp>
      <p:pic>
        <p:nvPicPr>
          <p:cNvPr id="5" name="Picture 4" descr="Fire engine parked inside a fire station">
            <a:extLst>
              <a:ext uri="{FF2B5EF4-FFF2-40B4-BE49-F238E27FC236}">
                <a16:creationId xmlns:a16="http://schemas.microsoft.com/office/drawing/2014/main" id="{AD1D30FD-D9F0-4BE3-B676-656E1FBE3899}"/>
              </a:ext>
            </a:extLst>
          </p:cNvPr>
          <p:cNvPicPr>
            <a:picLocks noChangeAspect="1"/>
          </p:cNvPicPr>
          <p:nvPr/>
        </p:nvPicPr>
        <p:blipFill rotWithShape="1">
          <a:blip r:embed="rId5"/>
          <a:srcRect r="-3" b="6881"/>
          <a:stretch/>
        </p:blipFill>
        <p:spPr>
          <a:xfrm>
            <a:off x="920833" y="1328839"/>
            <a:ext cx="6647395" cy="4131686"/>
          </a:xfrm>
          <a:prstGeom prst="rect">
            <a:avLst/>
          </a:prstGeom>
        </p:spPr>
      </p:pic>
      <p:sp>
        <p:nvSpPr>
          <p:cNvPr id="6" name="Footer Placeholder 5">
            <a:extLst>
              <a:ext uri="{FF2B5EF4-FFF2-40B4-BE49-F238E27FC236}">
                <a16:creationId xmlns:a16="http://schemas.microsoft.com/office/drawing/2014/main" id="{E936504C-8C13-4BEE-872C-073BEB60247B}"/>
              </a:ext>
            </a:extLst>
          </p:cNvPr>
          <p:cNvSpPr>
            <a:spLocks noGrp="1"/>
          </p:cNvSpPr>
          <p:nvPr>
            <p:ph type="ftr" sz="quarter" idx="11"/>
          </p:nvPr>
        </p:nvSpPr>
        <p:spPr/>
        <p:txBody>
          <a:bodyPr/>
          <a:lstStyle/>
          <a:p>
            <a:pPr algn="r"/>
            <a:r>
              <a:rPr lang="en-US" sz="1800" dirty="0"/>
              <a:t>1</a:t>
            </a:r>
          </a:p>
        </p:txBody>
      </p:sp>
    </p:spTree>
    <p:extLst>
      <p:ext uri="{BB962C8B-B14F-4D97-AF65-F5344CB8AC3E}">
        <p14:creationId xmlns:p14="http://schemas.microsoft.com/office/powerpoint/2010/main" val="312697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Oval 3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29BDE2C-648A-43FD-95BA-3E7552B24318}"/>
              </a:ext>
            </a:extLst>
          </p:cNvPr>
          <p:cNvSpPr>
            <a:spLocks noGrp="1"/>
          </p:cNvSpPr>
          <p:nvPr>
            <p:ph type="title"/>
          </p:nvPr>
        </p:nvSpPr>
        <p:spPr>
          <a:xfrm>
            <a:off x="1490145" y="2376862"/>
            <a:ext cx="2640646" cy="2104273"/>
          </a:xfrm>
          <a:noFill/>
        </p:spPr>
        <p:txBody>
          <a:bodyPr>
            <a:normAutofit/>
          </a:bodyPr>
          <a:lstStyle/>
          <a:p>
            <a:pPr algn="ctr"/>
            <a:r>
              <a:rPr lang="en-US" sz="3600" dirty="0">
                <a:solidFill>
                  <a:srgbClr val="FFFFFF"/>
                </a:solidFill>
              </a:rPr>
              <a:t>CHALLENGES TO VOLUNTEER FIRE SERVICES</a:t>
            </a:r>
          </a:p>
        </p:txBody>
      </p:sp>
      <p:sp>
        <p:nvSpPr>
          <p:cNvPr id="35" name="Rectangle 3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5" name="Content Placeholder 2">
            <a:extLst>
              <a:ext uri="{FF2B5EF4-FFF2-40B4-BE49-F238E27FC236}">
                <a16:creationId xmlns:a16="http://schemas.microsoft.com/office/drawing/2014/main" id="{623B812D-3D1D-4FA1-85A3-956DDBEA895A}"/>
              </a:ext>
            </a:extLst>
          </p:cNvPr>
          <p:cNvGraphicFramePr>
            <a:graphicFrameLocks noGrp="1"/>
          </p:cNvGraphicFramePr>
          <p:nvPr>
            <p:ph idx="1"/>
            <p:extLst>
              <p:ext uri="{D42A27DB-BD31-4B8C-83A1-F6EECF244321}">
                <p14:modId xmlns:p14="http://schemas.microsoft.com/office/powerpoint/2010/main" val="3935231461"/>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3">
            <a:extLst>
              <a:ext uri="{FF2B5EF4-FFF2-40B4-BE49-F238E27FC236}">
                <a16:creationId xmlns:a16="http://schemas.microsoft.com/office/drawing/2014/main" id="{5E4BEF40-DDDC-4013-B190-19155E854806}"/>
              </a:ext>
            </a:extLst>
          </p:cNvPr>
          <p:cNvSpPr>
            <a:spLocks noGrp="1"/>
          </p:cNvSpPr>
          <p:nvPr>
            <p:ph type="ftr" sz="quarter" idx="11"/>
          </p:nvPr>
        </p:nvSpPr>
        <p:spPr/>
        <p:txBody>
          <a:bodyPr/>
          <a:lstStyle/>
          <a:p>
            <a:pPr algn="r"/>
            <a:r>
              <a:rPr lang="en-US" sz="1800" dirty="0"/>
              <a:t>10</a:t>
            </a:r>
          </a:p>
        </p:txBody>
      </p:sp>
    </p:spTree>
    <p:extLst>
      <p:ext uri="{BB962C8B-B14F-4D97-AF65-F5344CB8AC3E}">
        <p14:creationId xmlns:p14="http://schemas.microsoft.com/office/powerpoint/2010/main" val="90314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5" name="Group 34">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6" name="Oval 35">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37" name="Oval 36">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39" name="Rectangle 38">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Railroad tracks intersecting">
            <a:extLst>
              <a:ext uri="{FF2B5EF4-FFF2-40B4-BE49-F238E27FC236}">
                <a16:creationId xmlns:a16="http://schemas.microsoft.com/office/drawing/2014/main" id="{300CC9C0-DA41-4186-868B-B909465E7BD3}"/>
              </a:ext>
            </a:extLst>
          </p:cNvPr>
          <p:cNvPicPr>
            <a:picLocks noChangeAspect="1"/>
          </p:cNvPicPr>
          <p:nvPr/>
        </p:nvPicPr>
        <p:blipFill rotWithShape="1">
          <a:blip r:embed="rId7"/>
          <a:srcRect l="3361" t="26375" b="19265"/>
          <a:stretch/>
        </p:blipFill>
        <p:spPr>
          <a:xfrm>
            <a:off x="20" y="10"/>
            <a:ext cx="12191980" cy="6857989"/>
          </a:xfrm>
          <a:prstGeom prst="rect">
            <a:avLst/>
          </a:prstGeom>
        </p:spPr>
      </p:pic>
      <p:sp>
        <p:nvSpPr>
          <p:cNvPr id="41" name="Rectangle 40">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C82C42-B670-4870-AA5A-2C3BC9917DA6}"/>
              </a:ext>
            </a:extLst>
          </p:cNvPr>
          <p:cNvSpPr>
            <a:spLocks noGrp="1"/>
          </p:cNvSpPr>
          <p:nvPr>
            <p:ph type="title"/>
          </p:nvPr>
        </p:nvSpPr>
        <p:spPr>
          <a:xfrm>
            <a:off x="1051560" y="4355692"/>
            <a:ext cx="9085940" cy="1472224"/>
          </a:xfrm>
        </p:spPr>
        <p:txBody>
          <a:bodyPr vert="horz" lIns="91440" tIns="45720" rIns="91440" bIns="45720" rtlCol="0" anchor="b">
            <a:normAutofit/>
          </a:bodyPr>
          <a:lstStyle/>
          <a:p>
            <a:r>
              <a:rPr lang="en-US" sz="7400">
                <a:blipFill dpi="0" rotWithShape="1">
                  <a:blip r:embed="rId5"/>
                  <a:srcRect/>
                  <a:tile tx="6350" ty="-127000" sx="65000" sy="64000" flip="none" algn="tl"/>
                </a:blipFill>
              </a:rPr>
              <a:t>FIRE SERVICES OPTIONS</a:t>
            </a:r>
          </a:p>
        </p:txBody>
      </p:sp>
      <p:sp>
        <p:nvSpPr>
          <p:cNvPr id="3" name="Text Placeholder 2">
            <a:extLst>
              <a:ext uri="{FF2B5EF4-FFF2-40B4-BE49-F238E27FC236}">
                <a16:creationId xmlns:a16="http://schemas.microsoft.com/office/drawing/2014/main" id="{313410DB-D8DB-4853-8723-D8E8237211F0}"/>
              </a:ext>
            </a:extLst>
          </p:cNvPr>
          <p:cNvSpPr>
            <a:spLocks noGrp="1"/>
          </p:cNvSpPr>
          <p:nvPr>
            <p:ph type="body" idx="1"/>
          </p:nvPr>
        </p:nvSpPr>
        <p:spPr>
          <a:xfrm>
            <a:off x="1069848" y="5908302"/>
            <a:ext cx="9052560" cy="364482"/>
          </a:xfrm>
        </p:spPr>
        <p:txBody>
          <a:bodyPr vert="horz" lIns="91440" tIns="45720" rIns="91440" bIns="45720" rtlCol="0">
            <a:normAutofit/>
          </a:bodyPr>
          <a:lstStyle/>
          <a:p>
            <a:r>
              <a:rPr lang="en-US" sz="1900" dirty="0"/>
              <a:t>WHY FORMATION OF A NEW FIRE DISTRICT?</a:t>
            </a:r>
          </a:p>
          <a:p>
            <a:endParaRPr lang="en-US" sz="1900" dirty="0"/>
          </a:p>
        </p:txBody>
      </p:sp>
      <p:grpSp>
        <p:nvGrpSpPr>
          <p:cNvPr id="43" name="Group 42">
            <a:extLst>
              <a:ext uri="{FF2B5EF4-FFF2-40B4-BE49-F238E27FC236}">
                <a16:creationId xmlns:a16="http://schemas.microsoft.com/office/drawing/2014/main" id="{FA08BC01-A289-44B6-9133-2814052F9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44" name="Oval 43">
              <a:extLst>
                <a:ext uri="{FF2B5EF4-FFF2-40B4-BE49-F238E27FC236}">
                  <a16:creationId xmlns:a16="http://schemas.microsoft.com/office/drawing/2014/main" id="{A9CD65F9-B9FF-4981-AB43-F25748584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5" name="Oval 44">
              <a:extLst>
                <a:ext uri="{FF2B5EF4-FFF2-40B4-BE49-F238E27FC236}">
                  <a16:creationId xmlns:a16="http://schemas.microsoft.com/office/drawing/2014/main" id="{782EC907-6C80-4890-9ECB-3019DBC4D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Footer Placeholder 3">
            <a:extLst>
              <a:ext uri="{FF2B5EF4-FFF2-40B4-BE49-F238E27FC236}">
                <a16:creationId xmlns:a16="http://schemas.microsoft.com/office/drawing/2014/main" id="{0650D146-4EF2-4D77-989E-4E45F72A0DF5}"/>
              </a:ext>
            </a:extLst>
          </p:cNvPr>
          <p:cNvSpPr>
            <a:spLocks noGrp="1"/>
          </p:cNvSpPr>
          <p:nvPr>
            <p:ph type="ftr" sz="quarter" idx="11"/>
          </p:nvPr>
        </p:nvSpPr>
        <p:spPr>
          <a:xfrm>
            <a:off x="1088136" y="6272784"/>
            <a:ext cx="6327648" cy="365125"/>
          </a:xfrm>
        </p:spPr>
        <p:txBody>
          <a:bodyPr vert="horz" lIns="91440" tIns="45720" rIns="91440" bIns="45720" rtlCol="0" anchor="ctr">
            <a:noAutofit/>
          </a:bodyPr>
          <a:lstStyle/>
          <a:p>
            <a:pPr algn="r"/>
            <a:r>
              <a:rPr lang="en-US" sz="1800" kern="1200" dirty="0">
                <a:solidFill>
                  <a:schemeClr val="tx2"/>
                </a:solidFill>
                <a:latin typeface="+mn-lt"/>
                <a:ea typeface="+mn-ea"/>
                <a:cs typeface="+mn-cs"/>
              </a:rPr>
              <a:t>11</a:t>
            </a:r>
          </a:p>
        </p:txBody>
      </p:sp>
    </p:spTree>
    <p:extLst>
      <p:ext uri="{BB962C8B-B14F-4D97-AF65-F5344CB8AC3E}">
        <p14:creationId xmlns:p14="http://schemas.microsoft.com/office/powerpoint/2010/main" val="249772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063D-150D-4F32-B689-79C5EF8A9617}"/>
              </a:ext>
            </a:extLst>
          </p:cNvPr>
          <p:cNvSpPr>
            <a:spLocks noGrp="1"/>
          </p:cNvSpPr>
          <p:nvPr>
            <p:ph type="title"/>
          </p:nvPr>
        </p:nvSpPr>
        <p:spPr/>
        <p:txBody>
          <a:bodyPr>
            <a:normAutofit/>
          </a:bodyPr>
          <a:lstStyle/>
          <a:p>
            <a:r>
              <a:rPr lang="en-US" dirty="0">
                <a:solidFill>
                  <a:schemeClr val="accent2"/>
                </a:solidFill>
              </a:rPr>
              <a:t>Annexation</a:t>
            </a:r>
            <a:br>
              <a:rPr lang="en-US" dirty="0">
                <a:solidFill>
                  <a:schemeClr val="accent2"/>
                </a:solidFill>
              </a:rPr>
            </a:br>
            <a:r>
              <a:rPr lang="en-US" sz="2400" dirty="0">
                <a:solidFill>
                  <a:schemeClr val="tx1"/>
                </a:solidFill>
              </a:rPr>
              <a:t>*Agencies collapse into one surviving agency </a:t>
            </a:r>
          </a:p>
        </p:txBody>
      </p:sp>
      <p:sp>
        <p:nvSpPr>
          <p:cNvPr id="3" name="Text Placeholder 2">
            <a:extLst>
              <a:ext uri="{FF2B5EF4-FFF2-40B4-BE49-F238E27FC236}">
                <a16:creationId xmlns:a16="http://schemas.microsoft.com/office/drawing/2014/main" id="{D2EC713C-7F69-4E85-BBA6-7FA466412682}"/>
              </a:ext>
            </a:extLst>
          </p:cNvPr>
          <p:cNvSpPr>
            <a:spLocks noGrp="1"/>
          </p:cNvSpPr>
          <p:nvPr>
            <p:ph type="body" idx="1"/>
          </p:nvPr>
        </p:nvSpPr>
        <p:spPr/>
        <p:txBody>
          <a:bodyPr/>
          <a:lstStyle/>
          <a:p>
            <a:r>
              <a:rPr lang="en-US" dirty="0"/>
              <a:t>PROS</a:t>
            </a:r>
          </a:p>
        </p:txBody>
      </p:sp>
      <p:sp>
        <p:nvSpPr>
          <p:cNvPr id="4" name="Content Placeholder 3">
            <a:extLst>
              <a:ext uri="{FF2B5EF4-FFF2-40B4-BE49-F238E27FC236}">
                <a16:creationId xmlns:a16="http://schemas.microsoft.com/office/drawing/2014/main" id="{59033E41-45F2-4FE6-BB4A-D7AF3F594495}"/>
              </a:ext>
            </a:extLst>
          </p:cNvPr>
          <p:cNvSpPr>
            <a:spLocks noGrp="1"/>
          </p:cNvSpPr>
          <p:nvPr>
            <p:ph sz="half" idx="2"/>
          </p:nvPr>
        </p:nvSpPr>
        <p:spPr/>
        <p:txBody>
          <a:bodyPr/>
          <a:lstStyle/>
          <a:p>
            <a:r>
              <a:rPr lang="en-US" dirty="0"/>
              <a:t>Better leveraging of resources</a:t>
            </a:r>
          </a:p>
          <a:p>
            <a:r>
              <a:rPr lang="en-US" dirty="0"/>
              <a:t>Elimination of duplications, such as, administrative &amp; governance</a:t>
            </a:r>
          </a:p>
          <a:p>
            <a:r>
              <a:rPr lang="en-US" dirty="0">
                <a:solidFill>
                  <a:schemeClr val="accent2"/>
                </a:solidFill>
              </a:rPr>
              <a:t>Improved consistency on policy and practices</a:t>
            </a:r>
          </a:p>
          <a:p>
            <a:endParaRPr lang="en-US" dirty="0"/>
          </a:p>
        </p:txBody>
      </p:sp>
      <p:sp>
        <p:nvSpPr>
          <p:cNvPr id="5" name="Text Placeholder 4">
            <a:extLst>
              <a:ext uri="{FF2B5EF4-FFF2-40B4-BE49-F238E27FC236}">
                <a16:creationId xmlns:a16="http://schemas.microsoft.com/office/drawing/2014/main" id="{F9B449A9-17E0-4FB6-B028-067DCBED1AD3}"/>
              </a:ext>
            </a:extLst>
          </p:cNvPr>
          <p:cNvSpPr>
            <a:spLocks noGrp="1"/>
          </p:cNvSpPr>
          <p:nvPr>
            <p:ph type="body" sz="quarter" idx="3"/>
          </p:nvPr>
        </p:nvSpPr>
        <p:spPr/>
        <p:txBody>
          <a:bodyPr/>
          <a:lstStyle/>
          <a:p>
            <a:r>
              <a:rPr lang="en-US" dirty="0"/>
              <a:t>CONS</a:t>
            </a:r>
          </a:p>
        </p:txBody>
      </p:sp>
      <p:sp>
        <p:nvSpPr>
          <p:cNvPr id="6" name="Content Placeholder 5">
            <a:extLst>
              <a:ext uri="{FF2B5EF4-FFF2-40B4-BE49-F238E27FC236}">
                <a16:creationId xmlns:a16="http://schemas.microsoft.com/office/drawing/2014/main" id="{9C46D308-FCA3-410B-B8D3-9CD16B311A42}"/>
              </a:ext>
            </a:extLst>
          </p:cNvPr>
          <p:cNvSpPr>
            <a:spLocks noGrp="1"/>
          </p:cNvSpPr>
          <p:nvPr>
            <p:ph sz="quarter" idx="4"/>
          </p:nvPr>
        </p:nvSpPr>
        <p:spPr/>
        <p:txBody>
          <a:bodyPr/>
          <a:lstStyle/>
          <a:p>
            <a:r>
              <a:rPr lang="en-US" dirty="0"/>
              <a:t>Does not address funding concerns of many providers</a:t>
            </a:r>
          </a:p>
          <a:p>
            <a:r>
              <a:rPr lang="en-US" dirty="0">
                <a:solidFill>
                  <a:schemeClr val="accent2"/>
                </a:solidFill>
              </a:rPr>
              <a:t>Governing body of dissolved agency ceases to have control</a:t>
            </a:r>
          </a:p>
          <a:p>
            <a:r>
              <a:rPr lang="en-US" dirty="0"/>
              <a:t>Differences in funding levels of two agencies may cause challenges</a:t>
            </a:r>
          </a:p>
          <a:p>
            <a:r>
              <a:rPr lang="en-US" dirty="0">
                <a:solidFill>
                  <a:schemeClr val="accent2"/>
                </a:solidFill>
              </a:rPr>
              <a:t>Does not address areas outside of LAFCO approved boundaries</a:t>
            </a:r>
          </a:p>
          <a:p>
            <a:endParaRPr lang="en-US" dirty="0"/>
          </a:p>
        </p:txBody>
      </p:sp>
      <p:sp>
        <p:nvSpPr>
          <p:cNvPr id="8" name="Footer Placeholder 7">
            <a:extLst>
              <a:ext uri="{FF2B5EF4-FFF2-40B4-BE49-F238E27FC236}">
                <a16:creationId xmlns:a16="http://schemas.microsoft.com/office/drawing/2014/main" id="{CF02109E-5BF9-47BE-9B38-4B9A627DABCE}"/>
              </a:ext>
            </a:extLst>
          </p:cNvPr>
          <p:cNvSpPr>
            <a:spLocks noGrp="1"/>
          </p:cNvSpPr>
          <p:nvPr>
            <p:ph type="ftr" sz="quarter" idx="11"/>
          </p:nvPr>
        </p:nvSpPr>
        <p:spPr/>
        <p:txBody>
          <a:bodyPr/>
          <a:lstStyle/>
          <a:p>
            <a:pPr algn="r"/>
            <a:r>
              <a:rPr lang="en-US" sz="1800" dirty="0"/>
              <a:t>12</a:t>
            </a:r>
          </a:p>
        </p:txBody>
      </p:sp>
    </p:spTree>
    <p:extLst>
      <p:ext uri="{BB962C8B-B14F-4D97-AF65-F5344CB8AC3E}">
        <p14:creationId xmlns:p14="http://schemas.microsoft.com/office/powerpoint/2010/main" val="11516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80D8-A6A3-4465-BBD3-E1FC4E8375EC}"/>
              </a:ext>
            </a:extLst>
          </p:cNvPr>
          <p:cNvSpPr>
            <a:spLocks noGrp="1"/>
          </p:cNvSpPr>
          <p:nvPr>
            <p:ph type="title"/>
          </p:nvPr>
        </p:nvSpPr>
        <p:spPr>
          <a:xfrm>
            <a:off x="1069848" y="484632"/>
            <a:ext cx="10058400" cy="1454781"/>
          </a:xfrm>
        </p:spPr>
        <p:txBody>
          <a:bodyPr>
            <a:normAutofit/>
          </a:bodyPr>
          <a:lstStyle/>
          <a:p>
            <a:r>
              <a:rPr lang="en-US" sz="4900" dirty="0">
                <a:solidFill>
                  <a:schemeClr val="accent2"/>
                </a:solidFill>
              </a:rPr>
              <a:t>Consolidation of 2 or more agencies</a:t>
            </a:r>
            <a:br>
              <a:rPr lang="en-US" dirty="0"/>
            </a:br>
            <a:r>
              <a:rPr lang="en-US" sz="2400" dirty="0"/>
              <a:t>*ONE AGENCY IS SUCCESSOR AGENCY WHILE ALL OTHERS CEASE TO EXIST</a:t>
            </a:r>
          </a:p>
        </p:txBody>
      </p:sp>
      <p:sp>
        <p:nvSpPr>
          <p:cNvPr id="3" name="Text Placeholder 2">
            <a:extLst>
              <a:ext uri="{FF2B5EF4-FFF2-40B4-BE49-F238E27FC236}">
                <a16:creationId xmlns:a16="http://schemas.microsoft.com/office/drawing/2014/main" id="{E72CFD62-013B-4499-ABB9-46C714408991}"/>
              </a:ext>
            </a:extLst>
          </p:cNvPr>
          <p:cNvSpPr>
            <a:spLocks noGrp="1"/>
          </p:cNvSpPr>
          <p:nvPr>
            <p:ph type="body" idx="1"/>
          </p:nvPr>
        </p:nvSpPr>
        <p:spPr/>
        <p:txBody>
          <a:bodyPr/>
          <a:lstStyle/>
          <a:p>
            <a:r>
              <a:rPr lang="en-US" dirty="0"/>
              <a:t>PROS</a:t>
            </a:r>
          </a:p>
        </p:txBody>
      </p:sp>
      <p:sp>
        <p:nvSpPr>
          <p:cNvPr id="4" name="Content Placeholder 3">
            <a:extLst>
              <a:ext uri="{FF2B5EF4-FFF2-40B4-BE49-F238E27FC236}">
                <a16:creationId xmlns:a16="http://schemas.microsoft.com/office/drawing/2014/main" id="{6E1B0EC3-F0EB-4B17-9815-FCAC566EE7E8}"/>
              </a:ext>
            </a:extLst>
          </p:cNvPr>
          <p:cNvSpPr>
            <a:spLocks noGrp="1"/>
          </p:cNvSpPr>
          <p:nvPr>
            <p:ph sz="half" idx="2"/>
          </p:nvPr>
        </p:nvSpPr>
        <p:spPr/>
        <p:txBody>
          <a:bodyPr/>
          <a:lstStyle/>
          <a:p>
            <a:r>
              <a:rPr lang="en-US" dirty="0"/>
              <a:t>Better leveraging of resources</a:t>
            </a:r>
          </a:p>
          <a:p>
            <a:r>
              <a:rPr lang="en-US" dirty="0"/>
              <a:t>Elimination of duplication</a:t>
            </a:r>
          </a:p>
          <a:p>
            <a:r>
              <a:rPr lang="en-US" dirty="0"/>
              <a:t>Improved consistency on policies and practices</a:t>
            </a:r>
          </a:p>
          <a:p>
            <a:r>
              <a:rPr lang="en-US" dirty="0"/>
              <a:t>Regional planning and implementation</a:t>
            </a:r>
          </a:p>
          <a:p>
            <a:r>
              <a:rPr lang="en-US" dirty="0">
                <a:solidFill>
                  <a:schemeClr val="accent2"/>
                </a:solidFill>
              </a:rPr>
              <a:t>Allows for input of local representatives if so negotiated</a:t>
            </a:r>
          </a:p>
        </p:txBody>
      </p:sp>
      <p:sp>
        <p:nvSpPr>
          <p:cNvPr id="5" name="Text Placeholder 4">
            <a:extLst>
              <a:ext uri="{FF2B5EF4-FFF2-40B4-BE49-F238E27FC236}">
                <a16:creationId xmlns:a16="http://schemas.microsoft.com/office/drawing/2014/main" id="{67416864-9045-4CBC-A837-B188DC532931}"/>
              </a:ext>
            </a:extLst>
          </p:cNvPr>
          <p:cNvSpPr>
            <a:spLocks noGrp="1"/>
          </p:cNvSpPr>
          <p:nvPr>
            <p:ph type="body" sz="quarter" idx="3"/>
          </p:nvPr>
        </p:nvSpPr>
        <p:spPr/>
        <p:txBody>
          <a:bodyPr/>
          <a:lstStyle/>
          <a:p>
            <a:r>
              <a:rPr lang="en-US" dirty="0"/>
              <a:t>CONS</a:t>
            </a:r>
          </a:p>
        </p:txBody>
      </p:sp>
      <p:sp>
        <p:nvSpPr>
          <p:cNvPr id="6" name="Content Placeholder 5">
            <a:extLst>
              <a:ext uri="{FF2B5EF4-FFF2-40B4-BE49-F238E27FC236}">
                <a16:creationId xmlns:a16="http://schemas.microsoft.com/office/drawing/2014/main" id="{10825916-B1E8-4823-8448-A2C49025A7EF}"/>
              </a:ext>
            </a:extLst>
          </p:cNvPr>
          <p:cNvSpPr>
            <a:spLocks noGrp="1"/>
          </p:cNvSpPr>
          <p:nvPr>
            <p:ph sz="quarter" idx="4"/>
          </p:nvPr>
        </p:nvSpPr>
        <p:spPr/>
        <p:txBody>
          <a:bodyPr/>
          <a:lstStyle/>
          <a:p>
            <a:r>
              <a:rPr lang="en-US" dirty="0"/>
              <a:t>Does not address funding concerns of many providers</a:t>
            </a:r>
          </a:p>
          <a:p>
            <a:r>
              <a:rPr lang="en-US" dirty="0"/>
              <a:t>Differences in funding levels of agencies may cause challenges</a:t>
            </a:r>
          </a:p>
          <a:p>
            <a:r>
              <a:rPr lang="en-US" dirty="0">
                <a:solidFill>
                  <a:schemeClr val="accent2"/>
                </a:solidFill>
              </a:rPr>
              <a:t>Does not address areas outside of approved LAFCO boundaries</a:t>
            </a:r>
          </a:p>
        </p:txBody>
      </p:sp>
      <p:sp>
        <p:nvSpPr>
          <p:cNvPr id="8" name="Footer Placeholder 7">
            <a:extLst>
              <a:ext uri="{FF2B5EF4-FFF2-40B4-BE49-F238E27FC236}">
                <a16:creationId xmlns:a16="http://schemas.microsoft.com/office/drawing/2014/main" id="{A1938946-5206-46C9-9410-C8900F00D329}"/>
              </a:ext>
            </a:extLst>
          </p:cNvPr>
          <p:cNvSpPr>
            <a:spLocks noGrp="1"/>
          </p:cNvSpPr>
          <p:nvPr>
            <p:ph type="ftr" sz="quarter" idx="11"/>
          </p:nvPr>
        </p:nvSpPr>
        <p:spPr/>
        <p:txBody>
          <a:bodyPr/>
          <a:lstStyle/>
          <a:p>
            <a:pPr algn="r"/>
            <a:r>
              <a:rPr lang="en-US" sz="1800" dirty="0"/>
              <a:t>13</a:t>
            </a:r>
          </a:p>
        </p:txBody>
      </p:sp>
    </p:spTree>
    <p:extLst>
      <p:ext uri="{BB962C8B-B14F-4D97-AF65-F5344CB8AC3E}">
        <p14:creationId xmlns:p14="http://schemas.microsoft.com/office/powerpoint/2010/main" val="4148054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54A6-390E-458F-A1A0-C754669B9F9B}"/>
              </a:ext>
            </a:extLst>
          </p:cNvPr>
          <p:cNvSpPr>
            <a:spLocks noGrp="1"/>
          </p:cNvSpPr>
          <p:nvPr>
            <p:ph type="title"/>
          </p:nvPr>
        </p:nvSpPr>
        <p:spPr/>
        <p:txBody>
          <a:bodyPr>
            <a:normAutofit/>
          </a:bodyPr>
          <a:lstStyle/>
          <a:p>
            <a:r>
              <a:rPr lang="en-US" sz="4400" dirty="0">
                <a:solidFill>
                  <a:schemeClr val="accent2"/>
                </a:solidFill>
              </a:rPr>
              <a:t>formation of new regional fire district</a:t>
            </a:r>
            <a:br>
              <a:rPr lang="en-US" dirty="0">
                <a:solidFill>
                  <a:schemeClr val="accent2"/>
                </a:solidFill>
              </a:rPr>
            </a:br>
            <a:r>
              <a:rPr lang="en-US" sz="2400" dirty="0"/>
              <a:t>*An entirely new agency is formed and other providers dissolved</a:t>
            </a:r>
          </a:p>
        </p:txBody>
      </p:sp>
      <p:sp>
        <p:nvSpPr>
          <p:cNvPr id="3" name="Text Placeholder 2">
            <a:extLst>
              <a:ext uri="{FF2B5EF4-FFF2-40B4-BE49-F238E27FC236}">
                <a16:creationId xmlns:a16="http://schemas.microsoft.com/office/drawing/2014/main" id="{1C370CEF-6E4D-4505-BDCD-098AD4CE1F49}"/>
              </a:ext>
            </a:extLst>
          </p:cNvPr>
          <p:cNvSpPr>
            <a:spLocks noGrp="1"/>
          </p:cNvSpPr>
          <p:nvPr>
            <p:ph type="body" idx="1"/>
          </p:nvPr>
        </p:nvSpPr>
        <p:spPr/>
        <p:txBody>
          <a:bodyPr/>
          <a:lstStyle/>
          <a:p>
            <a:r>
              <a:rPr lang="en-US" dirty="0"/>
              <a:t>PROS</a:t>
            </a:r>
          </a:p>
        </p:txBody>
      </p:sp>
      <p:sp>
        <p:nvSpPr>
          <p:cNvPr id="4" name="Content Placeholder 3">
            <a:extLst>
              <a:ext uri="{FF2B5EF4-FFF2-40B4-BE49-F238E27FC236}">
                <a16:creationId xmlns:a16="http://schemas.microsoft.com/office/drawing/2014/main" id="{E1E9522C-5E8C-4A01-A6B5-DE845D2F124F}"/>
              </a:ext>
            </a:extLst>
          </p:cNvPr>
          <p:cNvSpPr>
            <a:spLocks noGrp="1"/>
          </p:cNvSpPr>
          <p:nvPr>
            <p:ph sz="half" idx="2"/>
          </p:nvPr>
        </p:nvSpPr>
        <p:spPr/>
        <p:txBody>
          <a:bodyPr>
            <a:normAutofit fontScale="92500" lnSpcReduction="20000"/>
          </a:bodyPr>
          <a:lstStyle/>
          <a:p>
            <a:r>
              <a:rPr lang="en-US" dirty="0">
                <a:solidFill>
                  <a:schemeClr val="accent2"/>
                </a:solidFill>
              </a:rPr>
              <a:t>Fresh start by creating new logical boundaries</a:t>
            </a:r>
          </a:p>
          <a:p>
            <a:r>
              <a:rPr lang="en-US" dirty="0">
                <a:solidFill>
                  <a:schemeClr val="accent2"/>
                </a:solidFill>
              </a:rPr>
              <a:t>Could address funding with tax measure on election ballot and includes all served properties</a:t>
            </a:r>
          </a:p>
          <a:p>
            <a:r>
              <a:rPr lang="en-US" dirty="0"/>
              <a:t>Better leveraging of resources</a:t>
            </a:r>
          </a:p>
          <a:p>
            <a:r>
              <a:rPr lang="en-US" dirty="0"/>
              <a:t>Eliminations of duplications</a:t>
            </a:r>
          </a:p>
          <a:p>
            <a:r>
              <a:rPr lang="en-US" dirty="0"/>
              <a:t>Improved consistency on policies and practices</a:t>
            </a:r>
          </a:p>
          <a:p>
            <a:r>
              <a:rPr lang="en-US" dirty="0">
                <a:solidFill>
                  <a:schemeClr val="accent2"/>
                </a:solidFill>
              </a:rPr>
              <a:t>Regional planning and implementation</a:t>
            </a:r>
          </a:p>
          <a:p>
            <a:r>
              <a:rPr lang="en-US" dirty="0">
                <a:solidFill>
                  <a:schemeClr val="accent2"/>
                </a:solidFill>
              </a:rPr>
              <a:t>Costs shared across multiple agencies</a:t>
            </a:r>
          </a:p>
          <a:p>
            <a:pPr marL="0" indent="0">
              <a:buNone/>
            </a:pPr>
            <a:endParaRPr lang="en-US" dirty="0"/>
          </a:p>
        </p:txBody>
      </p:sp>
      <p:sp>
        <p:nvSpPr>
          <p:cNvPr id="5" name="Text Placeholder 4">
            <a:extLst>
              <a:ext uri="{FF2B5EF4-FFF2-40B4-BE49-F238E27FC236}">
                <a16:creationId xmlns:a16="http://schemas.microsoft.com/office/drawing/2014/main" id="{E5F1C39E-1CA0-4B9E-8983-592C8A0EC4C5}"/>
              </a:ext>
            </a:extLst>
          </p:cNvPr>
          <p:cNvSpPr>
            <a:spLocks noGrp="1"/>
          </p:cNvSpPr>
          <p:nvPr>
            <p:ph type="body" sz="quarter" idx="3"/>
          </p:nvPr>
        </p:nvSpPr>
        <p:spPr/>
        <p:txBody>
          <a:bodyPr/>
          <a:lstStyle/>
          <a:p>
            <a:r>
              <a:rPr lang="en-US" dirty="0"/>
              <a:t>CONS</a:t>
            </a:r>
          </a:p>
        </p:txBody>
      </p:sp>
      <p:sp>
        <p:nvSpPr>
          <p:cNvPr id="6" name="Content Placeholder 5">
            <a:extLst>
              <a:ext uri="{FF2B5EF4-FFF2-40B4-BE49-F238E27FC236}">
                <a16:creationId xmlns:a16="http://schemas.microsoft.com/office/drawing/2014/main" id="{30BA3A54-43D9-43EE-9928-5B8070F4A31A}"/>
              </a:ext>
            </a:extLst>
          </p:cNvPr>
          <p:cNvSpPr>
            <a:spLocks noGrp="1"/>
          </p:cNvSpPr>
          <p:nvPr>
            <p:ph sz="quarter" idx="4"/>
          </p:nvPr>
        </p:nvSpPr>
        <p:spPr/>
        <p:txBody>
          <a:bodyPr>
            <a:normAutofit fontScale="92500" lnSpcReduction="20000"/>
          </a:bodyPr>
          <a:lstStyle/>
          <a:p>
            <a:r>
              <a:rPr lang="en-US" dirty="0">
                <a:solidFill>
                  <a:schemeClr val="accent2"/>
                </a:solidFill>
              </a:rPr>
              <a:t>Longer and more expensive process</a:t>
            </a:r>
          </a:p>
        </p:txBody>
      </p:sp>
      <p:sp>
        <p:nvSpPr>
          <p:cNvPr id="8" name="Footer Placeholder 7">
            <a:extLst>
              <a:ext uri="{FF2B5EF4-FFF2-40B4-BE49-F238E27FC236}">
                <a16:creationId xmlns:a16="http://schemas.microsoft.com/office/drawing/2014/main" id="{51924117-3631-4C50-BE44-F4C6A9C84EA8}"/>
              </a:ext>
            </a:extLst>
          </p:cNvPr>
          <p:cNvSpPr>
            <a:spLocks noGrp="1"/>
          </p:cNvSpPr>
          <p:nvPr>
            <p:ph type="ftr" sz="quarter" idx="11"/>
          </p:nvPr>
        </p:nvSpPr>
        <p:spPr/>
        <p:txBody>
          <a:bodyPr/>
          <a:lstStyle/>
          <a:p>
            <a:pPr algn="r"/>
            <a:r>
              <a:rPr lang="en-US" sz="1800" dirty="0"/>
              <a:t>14</a:t>
            </a:r>
          </a:p>
        </p:txBody>
      </p:sp>
    </p:spTree>
    <p:extLst>
      <p:ext uri="{BB962C8B-B14F-4D97-AF65-F5344CB8AC3E}">
        <p14:creationId xmlns:p14="http://schemas.microsoft.com/office/powerpoint/2010/main" val="898431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AC87-FA9E-4D4C-824D-D1C331F2108D}"/>
              </a:ext>
            </a:extLst>
          </p:cNvPr>
          <p:cNvSpPr>
            <a:spLocks noGrp="1"/>
          </p:cNvSpPr>
          <p:nvPr>
            <p:ph type="title"/>
          </p:nvPr>
        </p:nvSpPr>
        <p:spPr/>
        <p:txBody>
          <a:bodyPr>
            <a:normAutofit/>
          </a:bodyPr>
          <a:lstStyle/>
          <a:p>
            <a:r>
              <a:rPr lang="en-US" dirty="0">
                <a:solidFill>
                  <a:schemeClr val="accent2"/>
                </a:solidFill>
              </a:rPr>
              <a:t>Joint powers agreement</a:t>
            </a:r>
            <a:br>
              <a:rPr lang="en-US" dirty="0"/>
            </a:br>
            <a:r>
              <a:rPr lang="en-US" sz="2400" dirty="0"/>
              <a:t>*Agreement between agencies to jointly manage fire Services For some or all services</a:t>
            </a:r>
          </a:p>
        </p:txBody>
      </p:sp>
      <p:sp>
        <p:nvSpPr>
          <p:cNvPr id="3" name="Text Placeholder 2">
            <a:extLst>
              <a:ext uri="{FF2B5EF4-FFF2-40B4-BE49-F238E27FC236}">
                <a16:creationId xmlns:a16="http://schemas.microsoft.com/office/drawing/2014/main" id="{16C9FF57-E6F2-4692-B69B-0759F10591E5}"/>
              </a:ext>
            </a:extLst>
          </p:cNvPr>
          <p:cNvSpPr>
            <a:spLocks noGrp="1"/>
          </p:cNvSpPr>
          <p:nvPr>
            <p:ph type="body" idx="1"/>
          </p:nvPr>
        </p:nvSpPr>
        <p:spPr/>
        <p:txBody>
          <a:bodyPr/>
          <a:lstStyle/>
          <a:p>
            <a:r>
              <a:rPr lang="en-US" dirty="0"/>
              <a:t>PROS</a:t>
            </a:r>
          </a:p>
        </p:txBody>
      </p:sp>
      <p:sp>
        <p:nvSpPr>
          <p:cNvPr id="4" name="Content Placeholder 3">
            <a:extLst>
              <a:ext uri="{FF2B5EF4-FFF2-40B4-BE49-F238E27FC236}">
                <a16:creationId xmlns:a16="http://schemas.microsoft.com/office/drawing/2014/main" id="{A891D25C-44BB-46AA-9B0D-D04ABCB6E98A}"/>
              </a:ext>
            </a:extLst>
          </p:cNvPr>
          <p:cNvSpPr>
            <a:spLocks noGrp="1"/>
          </p:cNvSpPr>
          <p:nvPr>
            <p:ph sz="half" idx="2"/>
          </p:nvPr>
        </p:nvSpPr>
        <p:spPr/>
        <p:txBody>
          <a:bodyPr>
            <a:normAutofit fontScale="77500" lnSpcReduction="20000"/>
          </a:bodyPr>
          <a:lstStyle/>
          <a:p>
            <a:r>
              <a:rPr lang="en-US" dirty="0"/>
              <a:t>Better leveraging of resources</a:t>
            </a:r>
          </a:p>
          <a:p>
            <a:r>
              <a:rPr lang="en-US" dirty="0"/>
              <a:t>Elimination of duplications</a:t>
            </a:r>
          </a:p>
          <a:p>
            <a:r>
              <a:rPr lang="en-US" dirty="0"/>
              <a:t>Improved consistency on policies and practices</a:t>
            </a:r>
          </a:p>
          <a:p>
            <a:r>
              <a:rPr lang="en-US" dirty="0"/>
              <a:t>Regional planning on implementation</a:t>
            </a:r>
          </a:p>
          <a:p>
            <a:r>
              <a:rPr lang="en-US" dirty="0">
                <a:solidFill>
                  <a:schemeClr val="accent2"/>
                </a:solidFill>
              </a:rPr>
              <a:t>Allows for continued input from local representatives</a:t>
            </a:r>
          </a:p>
          <a:p>
            <a:r>
              <a:rPr lang="en-US" dirty="0">
                <a:solidFill>
                  <a:schemeClr val="accent2"/>
                </a:solidFill>
              </a:rPr>
              <a:t>No LAFCO fees</a:t>
            </a:r>
          </a:p>
          <a:p>
            <a:r>
              <a:rPr lang="en-US" dirty="0">
                <a:solidFill>
                  <a:schemeClr val="accent2"/>
                </a:solidFill>
              </a:rPr>
              <a:t>Courting before marriage</a:t>
            </a:r>
          </a:p>
          <a:p>
            <a:r>
              <a:rPr lang="en-US" dirty="0"/>
              <a:t>It is whatever is made of it</a:t>
            </a:r>
          </a:p>
          <a:p>
            <a:r>
              <a:rPr lang="en-US" dirty="0">
                <a:solidFill>
                  <a:schemeClr val="accent2"/>
                </a:solidFill>
              </a:rPr>
              <a:t>Could overcome funding differences</a:t>
            </a:r>
          </a:p>
          <a:p>
            <a:endParaRPr lang="en-US" dirty="0"/>
          </a:p>
        </p:txBody>
      </p:sp>
      <p:sp>
        <p:nvSpPr>
          <p:cNvPr id="5" name="Text Placeholder 4">
            <a:extLst>
              <a:ext uri="{FF2B5EF4-FFF2-40B4-BE49-F238E27FC236}">
                <a16:creationId xmlns:a16="http://schemas.microsoft.com/office/drawing/2014/main" id="{25C4C0E3-73B7-4D4D-B058-659EA6A70E1E}"/>
              </a:ext>
            </a:extLst>
          </p:cNvPr>
          <p:cNvSpPr>
            <a:spLocks noGrp="1"/>
          </p:cNvSpPr>
          <p:nvPr>
            <p:ph type="body" sz="quarter" idx="3"/>
          </p:nvPr>
        </p:nvSpPr>
        <p:spPr/>
        <p:txBody>
          <a:bodyPr/>
          <a:lstStyle/>
          <a:p>
            <a:r>
              <a:rPr lang="en-US" dirty="0"/>
              <a:t>CONS</a:t>
            </a:r>
          </a:p>
        </p:txBody>
      </p:sp>
      <p:sp>
        <p:nvSpPr>
          <p:cNvPr id="6" name="Content Placeholder 5">
            <a:extLst>
              <a:ext uri="{FF2B5EF4-FFF2-40B4-BE49-F238E27FC236}">
                <a16:creationId xmlns:a16="http://schemas.microsoft.com/office/drawing/2014/main" id="{ABC1C0A7-2BE2-43C8-A493-A94C9F7D2C89}"/>
              </a:ext>
            </a:extLst>
          </p:cNvPr>
          <p:cNvSpPr>
            <a:spLocks noGrp="1"/>
          </p:cNvSpPr>
          <p:nvPr>
            <p:ph sz="quarter" idx="4"/>
          </p:nvPr>
        </p:nvSpPr>
        <p:spPr/>
        <p:txBody>
          <a:bodyPr>
            <a:normAutofit fontScale="77500" lnSpcReduction="20000"/>
          </a:bodyPr>
          <a:lstStyle/>
          <a:p>
            <a:r>
              <a:rPr lang="en-US" dirty="0"/>
              <a:t>Does not address funding concerns of many providers</a:t>
            </a:r>
          </a:p>
          <a:p>
            <a:r>
              <a:rPr lang="en-US" dirty="0"/>
              <a:t>Does not address areas outside of LAFCO approved boundaries</a:t>
            </a:r>
          </a:p>
          <a:p>
            <a:r>
              <a:rPr lang="en-US" dirty="0">
                <a:solidFill>
                  <a:schemeClr val="accent2"/>
                </a:solidFill>
              </a:rPr>
              <a:t>Often ends in dissolution</a:t>
            </a:r>
          </a:p>
        </p:txBody>
      </p:sp>
      <p:sp>
        <p:nvSpPr>
          <p:cNvPr id="8" name="Footer Placeholder 7">
            <a:extLst>
              <a:ext uri="{FF2B5EF4-FFF2-40B4-BE49-F238E27FC236}">
                <a16:creationId xmlns:a16="http://schemas.microsoft.com/office/drawing/2014/main" id="{90790898-516A-47A3-9272-76F62A861124}"/>
              </a:ext>
            </a:extLst>
          </p:cNvPr>
          <p:cNvSpPr>
            <a:spLocks noGrp="1"/>
          </p:cNvSpPr>
          <p:nvPr>
            <p:ph type="ftr" sz="quarter" idx="11"/>
          </p:nvPr>
        </p:nvSpPr>
        <p:spPr/>
        <p:txBody>
          <a:bodyPr/>
          <a:lstStyle/>
          <a:p>
            <a:pPr algn="r"/>
            <a:r>
              <a:rPr lang="en-US" sz="1800" dirty="0"/>
              <a:t>15</a:t>
            </a:r>
          </a:p>
        </p:txBody>
      </p:sp>
    </p:spTree>
    <p:extLst>
      <p:ext uri="{BB962C8B-B14F-4D97-AF65-F5344CB8AC3E}">
        <p14:creationId xmlns:p14="http://schemas.microsoft.com/office/powerpoint/2010/main" val="410299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9B05-74AB-4A53-964D-73C01930D684}"/>
              </a:ext>
            </a:extLst>
          </p:cNvPr>
          <p:cNvSpPr>
            <a:spLocks noGrp="1"/>
          </p:cNvSpPr>
          <p:nvPr>
            <p:ph type="title"/>
          </p:nvPr>
        </p:nvSpPr>
        <p:spPr/>
        <p:txBody>
          <a:bodyPr>
            <a:normAutofit/>
          </a:bodyPr>
          <a:lstStyle/>
          <a:p>
            <a:r>
              <a:rPr lang="en-US" dirty="0">
                <a:solidFill>
                  <a:schemeClr val="accent2"/>
                </a:solidFill>
              </a:rPr>
              <a:t>CONTINUE TO CONTRACT FOR SERVICES </a:t>
            </a:r>
            <a:br>
              <a:rPr lang="en-US" dirty="0">
                <a:solidFill>
                  <a:schemeClr val="accent2"/>
                </a:solidFill>
              </a:rPr>
            </a:br>
            <a:r>
              <a:rPr lang="en-US" sz="2700" dirty="0">
                <a:solidFill>
                  <a:schemeClr val="tx1"/>
                </a:solidFill>
              </a:rPr>
              <a:t>*option exists to </a:t>
            </a:r>
            <a:r>
              <a:rPr lang="en-US" sz="2700" dirty="0" err="1">
                <a:solidFill>
                  <a:schemeClr val="tx1"/>
                </a:solidFill>
              </a:rPr>
              <a:t>gmcsd</a:t>
            </a:r>
            <a:r>
              <a:rPr lang="en-US" sz="2700" dirty="0">
                <a:solidFill>
                  <a:schemeClr val="tx1"/>
                </a:solidFill>
              </a:rPr>
              <a:t> only if Re-Organization does not occur</a:t>
            </a:r>
          </a:p>
        </p:txBody>
      </p:sp>
      <p:sp>
        <p:nvSpPr>
          <p:cNvPr id="3" name="Text Placeholder 2">
            <a:extLst>
              <a:ext uri="{FF2B5EF4-FFF2-40B4-BE49-F238E27FC236}">
                <a16:creationId xmlns:a16="http://schemas.microsoft.com/office/drawing/2014/main" id="{60007ABA-9FCB-45BF-AF93-5EA2D12F3F26}"/>
              </a:ext>
            </a:extLst>
          </p:cNvPr>
          <p:cNvSpPr>
            <a:spLocks noGrp="1"/>
          </p:cNvSpPr>
          <p:nvPr>
            <p:ph type="body" idx="1"/>
          </p:nvPr>
        </p:nvSpPr>
        <p:spPr/>
        <p:txBody>
          <a:bodyPr/>
          <a:lstStyle/>
          <a:p>
            <a:r>
              <a:rPr lang="en-US" dirty="0"/>
              <a:t>PROS		</a:t>
            </a:r>
          </a:p>
        </p:txBody>
      </p:sp>
      <p:sp>
        <p:nvSpPr>
          <p:cNvPr id="4" name="Content Placeholder 3">
            <a:extLst>
              <a:ext uri="{FF2B5EF4-FFF2-40B4-BE49-F238E27FC236}">
                <a16:creationId xmlns:a16="http://schemas.microsoft.com/office/drawing/2014/main" id="{C865CE5C-8307-4D1E-97A7-91E339ED1336}"/>
              </a:ext>
            </a:extLst>
          </p:cNvPr>
          <p:cNvSpPr>
            <a:spLocks noGrp="1"/>
          </p:cNvSpPr>
          <p:nvPr>
            <p:ph sz="half" idx="2"/>
          </p:nvPr>
        </p:nvSpPr>
        <p:spPr/>
        <p:txBody>
          <a:bodyPr>
            <a:normAutofit lnSpcReduction="10000"/>
          </a:bodyPr>
          <a:lstStyle/>
          <a:p>
            <a:r>
              <a:rPr lang="en-US" dirty="0"/>
              <a:t>Path of least resistance</a:t>
            </a:r>
          </a:p>
          <a:p>
            <a:r>
              <a:rPr lang="en-US" dirty="0"/>
              <a:t>No LAFCO fees</a:t>
            </a:r>
          </a:p>
          <a:p>
            <a:endParaRPr lang="en-US" dirty="0"/>
          </a:p>
        </p:txBody>
      </p:sp>
      <p:sp>
        <p:nvSpPr>
          <p:cNvPr id="5" name="Text Placeholder 4">
            <a:extLst>
              <a:ext uri="{FF2B5EF4-FFF2-40B4-BE49-F238E27FC236}">
                <a16:creationId xmlns:a16="http://schemas.microsoft.com/office/drawing/2014/main" id="{B4EA6A8A-685F-4E12-9D6A-4E5176C28742}"/>
              </a:ext>
            </a:extLst>
          </p:cNvPr>
          <p:cNvSpPr>
            <a:spLocks noGrp="1"/>
          </p:cNvSpPr>
          <p:nvPr>
            <p:ph type="body" sz="quarter" idx="3"/>
          </p:nvPr>
        </p:nvSpPr>
        <p:spPr/>
        <p:txBody>
          <a:bodyPr/>
          <a:lstStyle/>
          <a:p>
            <a:r>
              <a:rPr lang="en-US" dirty="0"/>
              <a:t>CONS</a:t>
            </a:r>
          </a:p>
        </p:txBody>
      </p:sp>
      <p:sp>
        <p:nvSpPr>
          <p:cNvPr id="6" name="Content Placeholder 5">
            <a:extLst>
              <a:ext uri="{FF2B5EF4-FFF2-40B4-BE49-F238E27FC236}">
                <a16:creationId xmlns:a16="http://schemas.microsoft.com/office/drawing/2014/main" id="{30E2DF30-7BD0-4D0D-8B9A-BD5FDA446CC6}"/>
              </a:ext>
            </a:extLst>
          </p:cNvPr>
          <p:cNvSpPr>
            <a:spLocks noGrp="1"/>
          </p:cNvSpPr>
          <p:nvPr>
            <p:ph sz="quarter" idx="4"/>
          </p:nvPr>
        </p:nvSpPr>
        <p:spPr/>
        <p:txBody>
          <a:bodyPr>
            <a:normAutofit lnSpcReduction="10000"/>
          </a:bodyPr>
          <a:lstStyle/>
          <a:p>
            <a:r>
              <a:rPr lang="en-US" dirty="0"/>
              <a:t>No change in status quo – Service level remains unchanged</a:t>
            </a:r>
          </a:p>
          <a:p>
            <a:r>
              <a:rPr lang="en-US" dirty="0"/>
              <a:t>Does not address funding concerns of many providers</a:t>
            </a:r>
          </a:p>
          <a:p>
            <a:r>
              <a:rPr lang="en-US" dirty="0"/>
              <a:t>Locks agencies into agreements</a:t>
            </a:r>
          </a:p>
          <a:p>
            <a:r>
              <a:rPr lang="en-US" dirty="0"/>
              <a:t>Does not include areas outside of LAFCO approved boundaries</a:t>
            </a:r>
          </a:p>
          <a:p>
            <a:r>
              <a:rPr lang="en-US" dirty="0">
                <a:solidFill>
                  <a:schemeClr val="accent2"/>
                </a:solidFill>
              </a:rPr>
              <a:t>No representation on provider Board</a:t>
            </a:r>
          </a:p>
          <a:p>
            <a:r>
              <a:rPr lang="en-US" dirty="0">
                <a:solidFill>
                  <a:schemeClr val="accent2"/>
                </a:solidFill>
              </a:rPr>
              <a:t>Continued contract cost escalation</a:t>
            </a:r>
          </a:p>
        </p:txBody>
      </p:sp>
      <p:sp>
        <p:nvSpPr>
          <p:cNvPr id="8" name="Footer Placeholder 7">
            <a:extLst>
              <a:ext uri="{FF2B5EF4-FFF2-40B4-BE49-F238E27FC236}">
                <a16:creationId xmlns:a16="http://schemas.microsoft.com/office/drawing/2014/main" id="{1AC385AB-05D7-4CA9-A0EA-B39BC05F2716}"/>
              </a:ext>
            </a:extLst>
          </p:cNvPr>
          <p:cNvSpPr>
            <a:spLocks noGrp="1"/>
          </p:cNvSpPr>
          <p:nvPr>
            <p:ph type="ftr" sz="quarter" idx="11"/>
          </p:nvPr>
        </p:nvSpPr>
        <p:spPr/>
        <p:txBody>
          <a:bodyPr/>
          <a:lstStyle/>
          <a:p>
            <a:pPr algn="r"/>
            <a:r>
              <a:rPr lang="en-US" sz="1800" dirty="0"/>
              <a:t>16</a:t>
            </a:r>
          </a:p>
        </p:txBody>
      </p:sp>
    </p:spTree>
    <p:extLst>
      <p:ext uri="{BB962C8B-B14F-4D97-AF65-F5344CB8AC3E}">
        <p14:creationId xmlns:p14="http://schemas.microsoft.com/office/powerpoint/2010/main" val="12810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51">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6" name="Group 55">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57" name="Oval 56">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58" name="Oval 57">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0" name="Rectangle 59">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descr="Metal tic-tac-toe game pieces">
            <a:extLst>
              <a:ext uri="{FF2B5EF4-FFF2-40B4-BE49-F238E27FC236}">
                <a16:creationId xmlns:a16="http://schemas.microsoft.com/office/drawing/2014/main" id="{89BAA226-CF85-4276-AFBB-C361DC144C25}"/>
              </a:ext>
            </a:extLst>
          </p:cNvPr>
          <p:cNvPicPr>
            <a:picLocks noChangeAspect="1"/>
          </p:cNvPicPr>
          <p:nvPr/>
        </p:nvPicPr>
        <p:blipFill rotWithShape="1">
          <a:blip r:embed="rId7"/>
          <a:srcRect t="19239" b="5761"/>
          <a:stretch/>
        </p:blipFill>
        <p:spPr>
          <a:xfrm>
            <a:off x="20" y="10"/>
            <a:ext cx="12191980" cy="6857989"/>
          </a:xfrm>
          <a:prstGeom prst="rect">
            <a:avLst/>
          </a:prstGeom>
        </p:spPr>
      </p:pic>
      <p:sp>
        <p:nvSpPr>
          <p:cNvPr id="62" name="Rectangle 61">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8">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30B2A4-AB39-4FE2-9EE2-B46697FCA9E5}"/>
              </a:ext>
            </a:extLst>
          </p:cNvPr>
          <p:cNvSpPr>
            <a:spLocks noGrp="1"/>
          </p:cNvSpPr>
          <p:nvPr>
            <p:ph type="title"/>
          </p:nvPr>
        </p:nvSpPr>
        <p:spPr>
          <a:xfrm>
            <a:off x="1051560" y="604684"/>
            <a:ext cx="9966960" cy="3863347"/>
          </a:xfrm>
        </p:spPr>
        <p:txBody>
          <a:bodyPr vert="horz" lIns="91440" tIns="45720" rIns="91440" bIns="45720" rtlCol="0" anchor="b">
            <a:noAutofit/>
          </a:bodyPr>
          <a:lstStyle/>
          <a:p>
            <a:r>
              <a:rPr lang="en-US" sz="7200" dirty="0">
                <a:solidFill>
                  <a:srgbClr val="FFFFFF"/>
                </a:solidFill>
              </a:rPr>
              <a:t>Formation of a brand           New fire district </a:t>
            </a:r>
            <a:br>
              <a:rPr lang="en-US" sz="7200" dirty="0">
                <a:solidFill>
                  <a:srgbClr val="FFFFFF"/>
                </a:solidFill>
              </a:rPr>
            </a:br>
            <a:endParaRPr lang="en-US" sz="7200" dirty="0">
              <a:solidFill>
                <a:srgbClr val="FFFFFF"/>
              </a:solidFill>
            </a:endParaRPr>
          </a:p>
        </p:txBody>
      </p:sp>
      <p:sp>
        <p:nvSpPr>
          <p:cNvPr id="3" name="Text Placeholder 2">
            <a:extLst>
              <a:ext uri="{FF2B5EF4-FFF2-40B4-BE49-F238E27FC236}">
                <a16:creationId xmlns:a16="http://schemas.microsoft.com/office/drawing/2014/main" id="{E55A70E3-7D08-476F-B57D-7EF346C26432}"/>
              </a:ext>
            </a:extLst>
          </p:cNvPr>
          <p:cNvSpPr>
            <a:spLocks noGrp="1"/>
          </p:cNvSpPr>
          <p:nvPr>
            <p:ph type="body" idx="1"/>
          </p:nvPr>
        </p:nvSpPr>
        <p:spPr>
          <a:xfrm>
            <a:off x="1069848" y="4389120"/>
            <a:ext cx="10079398" cy="2218714"/>
          </a:xfrm>
        </p:spPr>
        <p:txBody>
          <a:bodyPr vert="horz" lIns="91440" tIns="45720" rIns="91440" bIns="45720" rtlCol="0">
            <a:noAutofit/>
          </a:bodyPr>
          <a:lstStyle/>
          <a:p>
            <a:pPr algn="ctr"/>
            <a:r>
              <a:rPr lang="en-US" sz="4800" dirty="0">
                <a:solidFill>
                  <a:srgbClr val="FFFFFF"/>
                </a:solidFill>
              </a:rPr>
              <a:t>UPSIDE/DOWNSIDE </a:t>
            </a:r>
          </a:p>
          <a:p>
            <a:pPr algn="ctr"/>
            <a:r>
              <a:rPr lang="en-US" sz="4800" dirty="0">
                <a:solidFill>
                  <a:srgbClr val="FFFFFF"/>
                </a:solidFill>
              </a:rPr>
              <a:t>GMCSD &amp; Nakoma Community</a:t>
            </a:r>
          </a:p>
        </p:txBody>
      </p:sp>
      <p:sp>
        <p:nvSpPr>
          <p:cNvPr id="5" name="Footer Placeholder 4">
            <a:extLst>
              <a:ext uri="{FF2B5EF4-FFF2-40B4-BE49-F238E27FC236}">
                <a16:creationId xmlns:a16="http://schemas.microsoft.com/office/drawing/2014/main" id="{548A5CCF-DD54-49B5-9F6B-311167B8C2AB}"/>
              </a:ext>
            </a:extLst>
          </p:cNvPr>
          <p:cNvSpPr>
            <a:spLocks noGrp="1"/>
          </p:cNvSpPr>
          <p:nvPr>
            <p:ph type="ftr" sz="quarter" idx="11"/>
          </p:nvPr>
        </p:nvSpPr>
        <p:spPr/>
        <p:txBody>
          <a:bodyPr/>
          <a:lstStyle/>
          <a:p>
            <a:pPr algn="r"/>
            <a:r>
              <a:rPr lang="en-US" sz="1800" dirty="0">
                <a:solidFill>
                  <a:schemeClr val="bg1"/>
                </a:solidFill>
              </a:rPr>
              <a:t>17</a:t>
            </a:r>
          </a:p>
        </p:txBody>
      </p:sp>
    </p:spTree>
    <p:extLst>
      <p:ext uri="{BB962C8B-B14F-4D97-AF65-F5344CB8AC3E}">
        <p14:creationId xmlns:p14="http://schemas.microsoft.com/office/powerpoint/2010/main" val="2378299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8F95E-1424-49C3-B4FA-CBDDB4EBB703}"/>
              </a:ext>
            </a:extLst>
          </p:cNvPr>
          <p:cNvSpPr>
            <a:spLocks noGrp="1"/>
          </p:cNvSpPr>
          <p:nvPr>
            <p:ph type="title"/>
          </p:nvPr>
        </p:nvSpPr>
        <p:spPr/>
        <p:txBody>
          <a:bodyPr/>
          <a:lstStyle/>
          <a:p>
            <a:r>
              <a:rPr lang="en-US" dirty="0"/>
              <a:t>WHAT HAPPENS – IF?</a:t>
            </a:r>
          </a:p>
        </p:txBody>
      </p:sp>
      <p:sp>
        <p:nvSpPr>
          <p:cNvPr id="3" name="Text Placeholder 2">
            <a:extLst>
              <a:ext uri="{FF2B5EF4-FFF2-40B4-BE49-F238E27FC236}">
                <a16:creationId xmlns:a16="http://schemas.microsoft.com/office/drawing/2014/main" id="{F873D41D-1EAD-45C1-9737-372BA55E8D3D}"/>
              </a:ext>
            </a:extLst>
          </p:cNvPr>
          <p:cNvSpPr>
            <a:spLocks noGrp="1"/>
          </p:cNvSpPr>
          <p:nvPr>
            <p:ph type="body" idx="1"/>
          </p:nvPr>
        </p:nvSpPr>
        <p:spPr>
          <a:xfrm>
            <a:off x="2165774" y="5020056"/>
            <a:ext cx="9052560" cy="1150706"/>
          </a:xfrm>
        </p:spPr>
        <p:txBody>
          <a:bodyPr>
            <a:normAutofit/>
          </a:bodyPr>
          <a:lstStyle/>
          <a:p>
            <a:r>
              <a:rPr lang="en-US" i="1" dirty="0"/>
              <a:t>Feasibility Study does not support formation of a new fire district?</a:t>
            </a:r>
          </a:p>
          <a:p>
            <a:r>
              <a:rPr lang="en-US" i="1" dirty="0"/>
              <a:t>Participating agencies decide to withdraw from the Study Group?</a:t>
            </a:r>
          </a:p>
          <a:p>
            <a:endParaRPr lang="en-US" i="1" dirty="0"/>
          </a:p>
          <a:p>
            <a:endParaRPr lang="en-US" i="1" dirty="0"/>
          </a:p>
          <a:p>
            <a:endParaRPr lang="en-US" i="1" dirty="0"/>
          </a:p>
        </p:txBody>
      </p:sp>
      <p:sp>
        <p:nvSpPr>
          <p:cNvPr id="5" name="Footer Placeholder 4">
            <a:extLst>
              <a:ext uri="{FF2B5EF4-FFF2-40B4-BE49-F238E27FC236}">
                <a16:creationId xmlns:a16="http://schemas.microsoft.com/office/drawing/2014/main" id="{5B82CA5A-7DA8-4D33-BED1-83BBCB64CA1A}"/>
              </a:ext>
            </a:extLst>
          </p:cNvPr>
          <p:cNvSpPr>
            <a:spLocks noGrp="1"/>
          </p:cNvSpPr>
          <p:nvPr>
            <p:ph type="ftr" sz="quarter" idx="11"/>
          </p:nvPr>
        </p:nvSpPr>
        <p:spPr/>
        <p:txBody>
          <a:bodyPr/>
          <a:lstStyle/>
          <a:p>
            <a:pPr algn="r"/>
            <a:r>
              <a:rPr lang="en-US" sz="1800" dirty="0"/>
              <a:t>18</a:t>
            </a:r>
          </a:p>
        </p:txBody>
      </p:sp>
    </p:spTree>
    <p:extLst>
      <p:ext uri="{BB962C8B-B14F-4D97-AF65-F5344CB8AC3E}">
        <p14:creationId xmlns:p14="http://schemas.microsoft.com/office/powerpoint/2010/main" val="2175095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Web of wires connecting pins">
            <a:extLst>
              <a:ext uri="{FF2B5EF4-FFF2-40B4-BE49-F238E27FC236}">
                <a16:creationId xmlns:a16="http://schemas.microsoft.com/office/drawing/2014/main" id="{7C56BA2E-62E6-4DA1-B3AE-D1C9BA7AB863}"/>
              </a:ext>
            </a:extLst>
          </p:cNvPr>
          <p:cNvPicPr>
            <a:picLocks noChangeAspect="1"/>
          </p:cNvPicPr>
          <p:nvPr/>
        </p:nvPicPr>
        <p:blipFill rotWithShape="1">
          <a:blip r:embed="rId3"/>
          <a:srcRect l="2271" t="16983" r="-1" b="660"/>
          <a:stretch/>
        </p:blipFill>
        <p:spPr>
          <a:xfrm>
            <a:off x="20" y="10"/>
            <a:ext cx="12191980" cy="6857989"/>
          </a:xfrm>
          <a:prstGeom prst="rect">
            <a:avLst/>
          </a:prstGeom>
        </p:spPr>
      </p:pic>
      <p:sp>
        <p:nvSpPr>
          <p:cNvPr id="44" name="Rectangle 43">
            <a:extLst>
              <a:ext uri="{FF2B5EF4-FFF2-40B4-BE49-F238E27FC236}">
                <a16:creationId xmlns:a16="http://schemas.microsoft.com/office/drawing/2014/main" id="{55BE2824-A619-43D4-8CEE-814E76EAC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blipFill dpi="0" rotWithShape="1">
            <a:blip r:embed="rId4">
              <a:alphaModFix amt="17000"/>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F757314-8028-429F-A691-15514DF11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531684"/>
            <a:ext cx="10222992"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CFB0F09-9A6D-4393-94DE-D19BB32FF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669517"/>
            <a:ext cx="10222992" cy="2743200"/>
          </a:xfrm>
          <a:prstGeom prst="rect">
            <a:avLst/>
          </a:prstGeom>
          <a:blipFill dpi="0" rotWithShape="1">
            <a:blip r:embed="rId6">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C1A8FF86-3729-44D9-9029-E0816A7E2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484434"/>
            <a:ext cx="10222992"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A924F705-30C0-4ED8-9364-62609FAD44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5253661"/>
            <a:ext cx="1080904" cy="1080902"/>
            <a:chOff x="9685338" y="4460675"/>
            <a:chExt cx="1080904" cy="1080902"/>
          </a:xfrm>
        </p:grpSpPr>
        <p:sp>
          <p:nvSpPr>
            <p:cNvPr id="53" name="Oval 52">
              <a:extLst>
                <a:ext uri="{FF2B5EF4-FFF2-40B4-BE49-F238E27FC236}">
                  <a16:creationId xmlns:a16="http://schemas.microsoft.com/office/drawing/2014/main" id="{2011EC6B-5921-4E83-802A-C8EDBFF94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4" name="Oval 53">
              <a:extLst>
                <a:ext uri="{FF2B5EF4-FFF2-40B4-BE49-F238E27FC236}">
                  <a16:creationId xmlns:a16="http://schemas.microsoft.com/office/drawing/2014/main" id="{A6591F3A-6CC6-475E-B681-19B2E17DC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1E2DB03-C982-409F-A1C7-DE294DC82684}"/>
              </a:ext>
            </a:extLst>
          </p:cNvPr>
          <p:cNvSpPr>
            <a:spLocks noGrp="1"/>
          </p:cNvSpPr>
          <p:nvPr>
            <p:ph type="ctrTitle"/>
          </p:nvPr>
        </p:nvSpPr>
        <p:spPr>
          <a:xfrm>
            <a:off x="1051560" y="2612367"/>
            <a:ext cx="9966960" cy="3017156"/>
          </a:xfrm>
        </p:spPr>
        <p:txBody>
          <a:bodyPr>
            <a:normAutofit/>
          </a:bodyPr>
          <a:lstStyle/>
          <a:p>
            <a:r>
              <a:rPr lang="en-US" dirty="0"/>
              <a:t>DISCUSSION/QUESTIONS</a:t>
            </a:r>
          </a:p>
        </p:txBody>
      </p:sp>
      <p:sp>
        <p:nvSpPr>
          <p:cNvPr id="3" name="Subtitle 2">
            <a:extLst>
              <a:ext uri="{FF2B5EF4-FFF2-40B4-BE49-F238E27FC236}">
                <a16:creationId xmlns:a16="http://schemas.microsoft.com/office/drawing/2014/main" id="{DDE8EFE6-CF30-447A-A294-1F12A3D10030}"/>
              </a:ext>
            </a:extLst>
          </p:cNvPr>
          <p:cNvSpPr>
            <a:spLocks noGrp="1"/>
          </p:cNvSpPr>
          <p:nvPr>
            <p:ph type="subTitle" idx="1"/>
          </p:nvPr>
        </p:nvSpPr>
        <p:spPr>
          <a:xfrm>
            <a:off x="1069848" y="5565117"/>
            <a:ext cx="7891272" cy="620015"/>
          </a:xfrm>
          <a:ln>
            <a:noFill/>
          </a:ln>
        </p:spPr>
        <p:txBody>
          <a:bodyPr>
            <a:noAutofit/>
          </a:bodyPr>
          <a:lstStyle/>
          <a:p>
            <a:r>
              <a:rPr lang="en-US" sz="5400" dirty="0">
                <a:solidFill>
                  <a:schemeClr val="bg1"/>
                </a:solidFill>
              </a:rPr>
              <a:t>NEXT STEPS</a:t>
            </a:r>
          </a:p>
        </p:txBody>
      </p:sp>
      <p:sp>
        <p:nvSpPr>
          <p:cNvPr id="5" name="Footer Placeholder 4">
            <a:extLst>
              <a:ext uri="{FF2B5EF4-FFF2-40B4-BE49-F238E27FC236}">
                <a16:creationId xmlns:a16="http://schemas.microsoft.com/office/drawing/2014/main" id="{1F673D1A-6C5C-490F-929A-C00D1B593343}"/>
              </a:ext>
            </a:extLst>
          </p:cNvPr>
          <p:cNvSpPr>
            <a:spLocks noGrp="1"/>
          </p:cNvSpPr>
          <p:nvPr>
            <p:ph type="ftr" sz="quarter" idx="11"/>
          </p:nvPr>
        </p:nvSpPr>
        <p:spPr/>
        <p:txBody>
          <a:bodyPr/>
          <a:lstStyle/>
          <a:p>
            <a:pPr algn="r"/>
            <a:r>
              <a:rPr lang="en-US" sz="1800" dirty="0">
                <a:solidFill>
                  <a:schemeClr val="bg1"/>
                </a:solidFill>
              </a:rPr>
              <a:t>19</a:t>
            </a:r>
          </a:p>
        </p:txBody>
      </p:sp>
    </p:spTree>
    <p:extLst>
      <p:ext uri="{BB962C8B-B14F-4D97-AF65-F5344CB8AC3E}">
        <p14:creationId xmlns:p14="http://schemas.microsoft.com/office/powerpoint/2010/main" val="197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6" name="Oval 3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4C111CE1-B980-44D1-8304-B1E1022DD4CB}"/>
              </a:ext>
            </a:extLst>
          </p:cNvPr>
          <p:cNvSpPr>
            <a:spLocks noGrp="1"/>
          </p:cNvSpPr>
          <p:nvPr>
            <p:ph type="title"/>
          </p:nvPr>
        </p:nvSpPr>
        <p:spPr>
          <a:xfrm>
            <a:off x="1490145" y="2376862"/>
            <a:ext cx="2640646" cy="2104273"/>
          </a:xfrm>
          <a:noFill/>
        </p:spPr>
        <p:txBody>
          <a:bodyPr>
            <a:normAutofit/>
          </a:bodyPr>
          <a:lstStyle/>
          <a:p>
            <a:pPr algn="ctr"/>
            <a:r>
              <a:rPr lang="en-US" sz="4800" dirty="0">
                <a:solidFill>
                  <a:srgbClr val="FFFFFF"/>
                </a:solidFill>
              </a:rPr>
              <a:t>GETTING    STARTED</a:t>
            </a:r>
          </a:p>
        </p:txBody>
      </p:sp>
      <p:sp>
        <p:nvSpPr>
          <p:cNvPr id="40" name="Rectangle 3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0" name="Content Placeholder 2">
            <a:extLst>
              <a:ext uri="{FF2B5EF4-FFF2-40B4-BE49-F238E27FC236}">
                <a16:creationId xmlns:a16="http://schemas.microsoft.com/office/drawing/2014/main" id="{94FE2F5E-0E6C-457C-95B0-53ADDCE84AA6}"/>
              </a:ext>
            </a:extLst>
          </p:cNvPr>
          <p:cNvGraphicFramePr>
            <a:graphicFrameLocks noGrp="1"/>
          </p:cNvGraphicFramePr>
          <p:nvPr>
            <p:ph idx="1"/>
            <p:extLst>
              <p:ext uri="{D42A27DB-BD31-4B8C-83A1-F6EECF244321}">
                <p14:modId xmlns:p14="http://schemas.microsoft.com/office/powerpoint/2010/main" val="2813397792"/>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Footer Placeholder 3">
            <a:extLst>
              <a:ext uri="{FF2B5EF4-FFF2-40B4-BE49-F238E27FC236}">
                <a16:creationId xmlns:a16="http://schemas.microsoft.com/office/drawing/2014/main" id="{A60E4ABD-DF22-435A-B920-079F05F1F7E4}"/>
              </a:ext>
            </a:extLst>
          </p:cNvPr>
          <p:cNvSpPr>
            <a:spLocks noGrp="1"/>
          </p:cNvSpPr>
          <p:nvPr>
            <p:ph type="ftr" sz="quarter" idx="11"/>
          </p:nvPr>
        </p:nvSpPr>
        <p:spPr/>
        <p:txBody>
          <a:bodyPr/>
          <a:lstStyle/>
          <a:p>
            <a:pPr algn="r"/>
            <a:r>
              <a:rPr lang="en-US" sz="1800" dirty="0"/>
              <a:t>2</a:t>
            </a:r>
          </a:p>
        </p:txBody>
      </p:sp>
    </p:spTree>
    <p:extLst>
      <p:ext uri="{BB962C8B-B14F-4D97-AF65-F5344CB8AC3E}">
        <p14:creationId xmlns:p14="http://schemas.microsoft.com/office/powerpoint/2010/main" val="3380871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E85F399-3152-40A4-BE62-9FEF3BA187B2}"/>
              </a:ext>
            </a:extLst>
          </p:cNvPr>
          <p:cNvSpPr>
            <a:spLocks noGrp="1"/>
          </p:cNvSpPr>
          <p:nvPr>
            <p:ph type="title"/>
          </p:nvPr>
        </p:nvSpPr>
        <p:spPr>
          <a:xfrm>
            <a:off x="1490145" y="2376862"/>
            <a:ext cx="2640646" cy="2104273"/>
          </a:xfrm>
          <a:noFill/>
        </p:spPr>
        <p:txBody>
          <a:bodyPr>
            <a:normAutofit/>
          </a:bodyPr>
          <a:lstStyle/>
          <a:p>
            <a:pPr algn="ctr"/>
            <a:r>
              <a:rPr lang="en-US" sz="7200" dirty="0">
                <a:solidFill>
                  <a:srgbClr val="FFFFFF"/>
                </a:solidFill>
              </a:rPr>
              <a:t>GOALS</a:t>
            </a: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356F243-21DD-4886-A4F5-8B892DAFF6CF}"/>
              </a:ext>
            </a:extLst>
          </p:cNvPr>
          <p:cNvGraphicFramePr>
            <a:graphicFrameLocks noGrp="1"/>
          </p:cNvGraphicFramePr>
          <p:nvPr>
            <p:ph idx="1"/>
            <p:extLst>
              <p:ext uri="{D42A27DB-BD31-4B8C-83A1-F6EECF244321}">
                <p14:modId xmlns:p14="http://schemas.microsoft.com/office/powerpoint/2010/main" val="3942030575"/>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3">
            <a:extLst>
              <a:ext uri="{FF2B5EF4-FFF2-40B4-BE49-F238E27FC236}">
                <a16:creationId xmlns:a16="http://schemas.microsoft.com/office/drawing/2014/main" id="{3E94C612-C097-4D78-878B-E69BCDD2545E}"/>
              </a:ext>
            </a:extLst>
          </p:cNvPr>
          <p:cNvSpPr>
            <a:spLocks noGrp="1"/>
          </p:cNvSpPr>
          <p:nvPr>
            <p:ph type="ftr" sz="quarter" idx="11"/>
          </p:nvPr>
        </p:nvSpPr>
        <p:spPr/>
        <p:txBody>
          <a:bodyPr/>
          <a:lstStyle/>
          <a:p>
            <a:pPr algn="r"/>
            <a:r>
              <a:rPr lang="en-US" sz="1800" dirty="0"/>
              <a:t>3</a:t>
            </a:r>
          </a:p>
        </p:txBody>
      </p:sp>
    </p:spTree>
    <p:extLst>
      <p:ext uri="{BB962C8B-B14F-4D97-AF65-F5344CB8AC3E}">
        <p14:creationId xmlns:p14="http://schemas.microsoft.com/office/powerpoint/2010/main" val="95607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8" name="Rectangle 17">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376F65-617A-4455-8764-106DE310D1AF}"/>
              </a:ext>
            </a:extLst>
          </p:cNvPr>
          <p:cNvSpPr>
            <a:spLocks noGrp="1"/>
          </p:cNvSpPr>
          <p:nvPr>
            <p:ph type="title"/>
          </p:nvPr>
        </p:nvSpPr>
        <p:spPr>
          <a:xfrm>
            <a:off x="1051560" y="942975"/>
            <a:ext cx="9966960" cy="3525056"/>
          </a:xfrm>
        </p:spPr>
        <p:txBody>
          <a:bodyPr vert="horz" lIns="91440" tIns="45720" rIns="91440" bIns="45720" rtlCol="0" anchor="b">
            <a:normAutofit/>
          </a:bodyPr>
          <a:lstStyle/>
          <a:p>
            <a:pPr algn="ctr"/>
            <a:r>
              <a:rPr lang="en-US" sz="9600" dirty="0">
                <a:solidFill>
                  <a:srgbClr val="FFFFFF"/>
                </a:solidFill>
              </a:rPr>
              <a:t>HISTORY OF FIRE SERVICES &amp; FUNDING</a:t>
            </a:r>
          </a:p>
        </p:txBody>
      </p:sp>
      <p:sp>
        <p:nvSpPr>
          <p:cNvPr id="3" name="Text Placeholder 2">
            <a:extLst>
              <a:ext uri="{FF2B5EF4-FFF2-40B4-BE49-F238E27FC236}">
                <a16:creationId xmlns:a16="http://schemas.microsoft.com/office/drawing/2014/main" id="{5F332ACC-214A-4401-A818-AED0A5B881E6}"/>
              </a:ext>
            </a:extLst>
          </p:cNvPr>
          <p:cNvSpPr>
            <a:spLocks noGrp="1"/>
          </p:cNvSpPr>
          <p:nvPr>
            <p:ph type="body" idx="1"/>
          </p:nvPr>
        </p:nvSpPr>
        <p:spPr>
          <a:xfrm>
            <a:off x="1069848" y="4649148"/>
            <a:ext cx="9948672" cy="1486158"/>
          </a:xfrm>
        </p:spPr>
        <p:txBody>
          <a:bodyPr vert="horz" lIns="91440" tIns="45720" rIns="91440" bIns="45720" rtlCol="0">
            <a:normAutofit/>
          </a:bodyPr>
          <a:lstStyle/>
          <a:p>
            <a:pPr algn="ctr"/>
            <a:r>
              <a:rPr lang="en-US" sz="6000" dirty="0">
                <a:solidFill>
                  <a:srgbClr val="FFFFFF">
                    <a:alpha val="60000"/>
                  </a:srgbClr>
                </a:solidFill>
              </a:rPr>
              <a:t>GOLD MOUNTAIN CSD</a:t>
            </a:r>
          </a:p>
        </p:txBody>
      </p:sp>
      <p:cxnSp>
        <p:nvCxnSpPr>
          <p:cNvPr id="20" name="Straight Connector 19">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2685D9D-EA60-41D8-92A1-245E14E10E5B}"/>
              </a:ext>
            </a:extLst>
          </p:cNvPr>
          <p:cNvSpPr>
            <a:spLocks noGrp="1"/>
          </p:cNvSpPr>
          <p:nvPr>
            <p:ph type="ftr" sz="quarter" idx="11"/>
          </p:nvPr>
        </p:nvSpPr>
        <p:spPr/>
        <p:txBody>
          <a:bodyPr/>
          <a:lstStyle/>
          <a:p>
            <a:pPr algn="r"/>
            <a:r>
              <a:rPr lang="en-US" sz="1800" dirty="0"/>
              <a:t>4</a:t>
            </a:r>
          </a:p>
        </p:txBody>
      </p:sp>
    </p:spTree>
    <p:extLst>
      <p:ext uri="{BB962C8B-B14F-4D97-AF65-F5344CB8AC3E}">
        <p14:creationId xmlns:p14="http://schemas.microsoft.com/office/powerpoint/2010/main" val="319618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Fire engine in front of the station">
            <a:extLst>
              <a:ext uri="{FF2B5EF4-FFF2-40B4-BE49-F238E27FC236}">
                <a16:creationId xmlns:a16="http://schemas.microsoft.com/office/drawing/2014/main" id="{9576C3F3-5162-4425-84AE-89BDF02A23DA}"/>
              </a:ext>
            </a:extLst>
          </p:cNvPr>
          <p:cNvPicPr>
            <a:picLocks noChangeAspect="1"/>
          </p:cNvPicPr>
          <p:nvPr/>
        </p:nvPicPr>
        <p:blipFill rotWithShape="1">
          <a:blip r:embed="rId5"/>
          <a:srcRect l="12638" r="13613" b="2"/>
          <a:stretch/>
        </p:blipFill>
        <p:spPr>
          <a:xfrm>
            <a:off x="3343" y="10"/>
            <a:ext cx="7548923" cy="6857990"/>
          </a:xfrm>
          <a:prstGeom prst="rect">
            <a:avLst/>
          </a:prstGeom>
        </p:spPr>
      </p:pic>
      <p:sp>
        <p:nvSpPr>
          <p:cNvPr id="3" name="Content Placeholder 2">
            <a:extLst>
              <a:ext uri="{FF2B5EF4-FFF2-40B4-BE49-F238E27FC236}">
                <a16:creationId xmlns:a16="http://schemas.microsoft.com/office/drawing/2014/main" id="{B0E5E170-3514-479C-933A-A1BBC60F1B84}"/>
              </a:ext>
            </a:extLst>
          </p:cNvPr>
          <p:cNvSpPr>
            <a:spLocks noGrp="1"/>
          </p:cNvSpPr>
          <p:nvPr>
            <p:ph idx="1"/>
          </p:nvPr>
        </p:nvSpPr>
        <p:spPr>
          <a:xfrm>
            <a:off x="7852225" y="1378070"/>
            <a:ext cx="3816774" cy="5308811"/>
          </a:xfrm>
        </p:spPr>
        <p:txBody>
          <a:bodyPr>
            <a:normAutofit fontScale="92500" lnSpcReduction="10000"/>
          </a:bodyPr>
          <a:lstStyle/>
          <a:p>
            <a:r>
              <a:rPr lang="en-US" sz="2400" dirty="0"/>
              <a:t>2006-2019 – Contract for fire and emergency services from City of Portola</a:t>
            </a:r>
          </a:p>
          <a:p>
            <a:r>
              <a:rPr lang="en-US" sz="2400" dirty="0"/>
              <a:t>2009 – Study by GMCSD for Selection of a Long-Term Fire Services Provider and Annexation Options</a:t>
            </a:r>
          </a:p>
          <a:p>
            <a:r>
              <a:rPr lang="en-US" sz="2400" dirty="0"/>
              <a:t>Post 2009 Study – Requirement to Annex rescinded </a:t>
            </a:r>
          </a:p>
          <a:p>
            <a:r>
              <a:rPr lang="en-US" sz="2400" dirty="0"/>
              <a:t>2019-Current – Contract for fire and emergency services from Eastern Plumas Rural Fire Protection District</a:t>
            </a:r>
          </a:p>
          <a:p>
            <a:endParaRPr lang="en-US" dirty="0"/>
          </a:p>
          <a:p>
            <a:endParaRPr lang="en-US" sz="1600" dirty="0"/>
          </a:p>
        </p:txBody>
      </p:sp>
      <p:grpSp>
        <p:nvGrpSpPr>
          <p:cNvPr id="22" name="Group 21">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362448D1-EF6E-4FB0-8D0B-8614AF8DAAB1}"/>
              </a:ext>
            </a:extLst>
          </p:cNvPr>
          <p:cNvSpPr txBox="1"/>
          <p:nvPr/>
        </p:nvSpPr>
        <p:spPr>
          <a:xfrm>
            <a:off x="7890900" y="187244"/>
            <a:ext cx="3739424" cy="523220"/>
          </a:xfrm>
          <a:prstGeom prst="rect">
            <a:avLst/>
          </a:prstGeom>
          <a:noFill/>
        </p:spPr>
        <p:txBody>
          <a:bodyPr wrap="square" rtlCol="0">
            <a:spAutoFit/>
          </a:bodyPr>
          <a:lstStyle/>
          <a:p>
            <a:r>
              <a:rPr lang="en-US" sz="2800" dirty="0"/>
              <a:t>HISTORY</a:t>
            </a:r>
          </a:p>
        </p:txBody>
      </p:sp>
      <p:sp>
        <p:nvSpPr>
          <p:cNvPr id="5" name="Footer Placeholder 4">
            <a:extLst>
              <a:ext uri="{FF2B5EF4-FFF2-40B4-BE49-F238E27FC236}">
                <a16:creationId xmlns:a16="http://schemas.microsoft.com/office/drawing/2014/main" id="{0927B6EC-E9FE-4C75-A7DF-28ADE1750008}"/>
              </a:ext>
            </a:extLst>
          </p:cNvPr>
          <p:cNvSpPr>
            <a:spLocks noGrp="1"/>
          </p:cNvSpPr>
          <p:nvPr>
            <p:ph type="ftr" sz="quarter" idx="11"/>
          </p:nvPr>
        </p:nvSpPr>
        <p:spPr/>
        <p:txBody>
          <a:bodyPr/>
          <a:lstStyle/>
          <a:p>
            <a:pPr algn="r"/>
            <a:r>
              <a:rPr lang="en-US" sz="1800" dirty="0"/>
              <a:t>5</a:t>
            </a:r>
          </a:p>
        </p:txBody>
      </p:sp>
    </p:spTree>
    <p:extLst>
      <p:ext uri="{BB962C8B-B14F-4D97-AF65-F5344CB8AC3E}">
        <p14:creationId xmlns:p14="http://schemas.microsoft.com/office/powerpoint/2010/main" val="300479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8DDB-3E59-480B-836B-D7679E2247D0}"/>
              </a:ext>
            </a:extLst>
          </p:cNvPr>
          <p:cNvSpPr>
            <a:spLocks noGrp="1"/>
          </p:cNvSpPr>
          <p:nvPr>
            <p:ph type="title"/>
          </p:nvPr>
        </p:nvSpPr>
        <p:spPr/>
        <p:txBody>
          <a:bodyPr/>
          <a:lstStyle/>
          <a:p>
            <a:r>
              <a:rPr lang="en-US" dirty="0"/>
              <a:t>HISTORY OF FIRE SERVICES FUNDING - GMCSD</a:t>
            </a:r>
          </a:p>
        </p:txBody>
      </p:sp>
      <p:graphicFrame>
        <p:nvGraphicFramePr>
          <p:cNvPr id="5" name="Content Placeholder 2">
            <a:extLst>
              <a:ext uri="{FF2B5EF4-FFF2-40B4-BE49-F238E27FC236}">
                <a16:creationId xmlns:a16="http://schemas.microsoft.com/office/drawing/2014/main" id="{56FB1A9D-E72B-424C-8ECE-A997ABA39D17}"/>
              </a:ext>
            </a:extLst>
          </p:cNvPr>
          <p:cNvGraphicFramePr>
            <a:graphicFrameLocks noGrp="1"/>
          </p:cNvGraphicFramePr>
          <p:nvPr>
            <p:ph idx="1"/>
            <p:extLst>
              <p:ext uri="{D42A27DB-BD31-4B8C-83A1-F6EECF244321}">
                <p14:modId xmlns:p14="http://schemas.microsoft.com/office/powerpoint/2010/main" val="3915784029"/>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8427F7A3-188B-49F5-8A29-CF912D18BFF0}"/>
              </a:ext>
            </a:extLst>
          </p:cNvPr>
          <p:cNvSpPr>
            <a:spLocks noGrp="1"/>
          </p:cNvSpPr>
          <p:nvPr>
            <p:ph type="ftr" sz="quarter" idx="11"/>
          </p:nvPr>
        </p:nvSpPr>
        <p:spPr/>
        <p:txBody>
          <a:bodyPr/>
          <a:lstStyle/>
          <a:p>
            <a:pPr algn="r"/>
            <a:r>
              <a:rPr lang="en-US" sz="1800" dirty="0"/>
              <a:t>6</a:t>
            </a:r>
          </a:p>
        </p:txBody>
      </p:sp>
    </p:spTree>
    <p:extLst>
      <p:ext uri="{BB962C8B-B14F-4D97-AF65-F5344CB8AC3E}">
        <p14:creationId xmlns:p14="http://schemas.microsoft.com/office/powerpoint/2010/main" val="264572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27A9-3017-4103-A096-B20E7B8C1F7F}"/>
              </a:ext>
            </a:extLst>
          </p:cNvPr>
          <p:cNvSpPr>
            <a:spLocks noGrp="1"/>
          </p:cNvSpPr>
          <p:nvPr>
            <p:ph type="title"/>
          </p:nvPr>
        </p:nvSpPr>
        <p:spPr>
          <a:xfrm>
            <a:off x="1069848" y="484632"/>
            <a:ext cx="10058400" cy="1609344"/>
          </a:xfrm>
        </p:spPr>
        <p:txBody>
          <a:bodyPr>
            <a:normAutofit/>
          </a:bodyPr>
          <a:lstStyle/>
          <a:p>
            <a:r>
              <a:rPr lang="en-US" dirty="0"/>
              <a:t>Purpose of special fire tax use</a:t>
            </a:r>
          </a:p>
        </p:txBody>
      </p:sp>
      <p:sp>
        <p:nvSpPr>
          <p:cNvPr id="38" name="Rectangle 33">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Content Placeholder 2">
            <a:extLst>
              <a:ext uri="{FF2B5EF4-FFF2-40B4-BE49-F238E27FC236}">
                <a16:creationId xmlns:a16="http://schemas.microsoft.com/office/drawing/2014/main" id="{5FE5D770-A04C-4AC9-BA28-72986B73749C}"/>
              </a:ext>
            </a:extLst>
          </p:cNvPr>
          <p:cNvGraphicFramePr>
            <a:graphicFrameLocks noGrp="1"/>
          </p:cNvGraphicFramePr>
          <p:nvPr>
            <p:ph idx="1"/>
            <p:extLst>
              <p:ext uri="{D42A27DB-BD31-4B8C-83A1-F6EECF244321}">
                <p14:modId xmlns:p14="http://schemas.microsoft.com/office/powerpoint/2010/main" val="1978924707"/>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3">
            <a:extLst>
              <a:ext uri="{FF2B5EF4-FFF2-40B4-BE49-F238E27FC236}">
                <a16:creationId xmlns:a16="http://schemas.microsoft.com/office/drawing/2014/main" id="{41D4333F-0880-4280-87F0-F337BC6420DF}"/>
              </a:ext>
            </a:extLst>
          </p:cNvPr>
          <p:cNvSpPr>
            <a:spLocks noGrp="1"/>
          </p:cNvSpPr>
          <p:nvPr>
            <p:ph type="ftr" sz="quarter" idx="11"/>
          </p:nvPr>
        </p:nvSpPr>
        <p:spPr/>
        <p:txBody>
          <a:bodyPr/>
          <a:lstStyle/>
          <a:p>
            <a:pPr algn="r"/>
            <a:r>
              <a:rPr lang="en-US" sz="1800" dirty="0"/>
              <a:t>7</a:t>
            </a:r>
          </a:p>
        </p:txBody>
      </p:sp>
    </p:spTree>
    <p:extLst>
      <p:ext uri="{BB962C8B-B14F-4D97-AF65-F5344CB8AC3E}">
        <p14:creationId xmlns:p14="http://schemas.microsoft.com/office/powerpoint/2010/main" val="240198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0" name="Oval 31">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33" name="Oval 32">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35" name="Rectangle 34">
            <a:extLst>
              <a:ext uri="{FF2B5EF4-FFF2-40B4-BE49-F238E27FC236}">
                <a16:creationId xmlns:a16="http://schemas.microsoft.com/office/drawing/2014/main" id="{4BC66A0E-E5D5-4E7D-9B93-33945A88C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7" name="Rectangle 36">
            <a:extLst>
              <a:ext uri="{FF2B5EF4-FFF2-40B4-BE49-F238E27FC236}">
                <a16:creationId xmlns:a16="http://schemas.microsoft.com/office/drawing/2014/main" id="{5F90B9E6-5D91-4146-881E-1C680D9C7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200" y="0"/>
            <a:ext cx="10272776" cy="4808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F6C608-02F5-4532-8C14-A4CFE75B600D}"/>
              </a:ext>
            </a:extLst>
          </p:cNvPr>
          <p:cNvSpPr>
            <a:spLocks noGrp="1"/>
          </p:cNvSpPr>
          <p:nvPr>
            <p:ph type="title"/>
          </p:nvPr>
        </p:nvSpPr>
        <p:spPr>
          <a:xfrm>
            <a:off x="1280144" y="560439"/>
            <a:ext cx="9625247" cy="4028007"/>
          </a:xfrm>
        </p:spPr>
        <p:txBody>
          <a:bodyPr vert="horz" lIns="91440" tIns="45720" rIns="91440" bIns="45720" rtlCol="0" anchor="b">
            <a:normAutofit/>
          </a:bodyPr>
          <a:lstStyle/>
          <a:p>
            <a:r>
              <a:rPr lang="en-US" sz="9600" dirty="0">
                <a:solidFill>
                  <a:srgbClr val="FFFFFF"/>
                </a:solidFill>
              </a:rPr>
              <a:t>why                 re-organization?</a:t>
            </a:r>
          </a:p>
        </p:txBody>
      </p:sp>
      <p:sp>
        <p:nvSpPr>
          <p:cNvPr id="3" name="Text Placeholder 2">
            <a:extLst>
              <a:ext uri="{FF2B5EF4-FFF2-40B4-BE49-F238E27FC236}">
                <a16:creationId xmlns:a16="http://schemas.microsoft.com/office/drawing/2014/main" id="{1E8B3ECD-B4D7-4688-8BE4-BF2CC2108C29}"/>
              </a:ext>
            </a:extLst>
          </p:cNvPr>
          <p:cNvSpPr>
            <a:spLocks noGrp="1"/>
          </p:cNvSpPr>
          <p:nvPr>
            <p:ph type="body" idx="1"/>
          </p:nvPr>
        </p:nvSpPr>
        <p:spPr>
          <a:xfrm>
            <a:off x="1280144" y="4982844"/>
            <a:ext cx="9738376" cy="1069848"/>
          </a:xfrm>
        </p:spPr>
        <p:txBody>
          <a:bodyPr vert="horz" lIns="91440" tIns="45720" rIns="91440" bIns="45720" rtlCol="0">
            <a:normAutofit fontScale="92500" lnSpcReduction="10000"/>
          </a:bodyPr>
          <a:lstStyle/>
          <a:p>
            <a:r>
              <a:rPr lang="en-US" sz="2800" dirty="0"/>
              <a:t>The Six Agencies – City of Portola, Eastern Plumas Rural Fire, Beckwourth Fire, Sierra Valley Fire, C-Road Community Services District, Gold Mountain Community Services District</a:t>
            </a:r>
          </a:p>
          <a:p>
            <a:endParaRPr lang="en-US" sz="2200" dirty="0"/>
          </a:p>
        </p:txBody>
      </p:sp>
      <p:sp>
        <p:nvSpPr>
          <p:cNvPr id="39" name="Rectangle 38">
            <a:extLst>
              <a:ext uri="{FF2B5EF4-FFF2-40B4-BE49-F238E27FC236}">
                <a16:creationId xmlns:a16="http://schemas.microsoft.com/office/drawing/2014/main" id="{A24B8EE7-D55B-4678-8F34-54296AEC7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412" y="4808538"/>
            <a:ext cx="1026871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AE3B0A3F-0B6E-4B80-A239-1EC802F6FA6C}"/>
              </a:ext>
            </a:extLst>
          </p:cNvPr>
          <p:cNvSpPr>
            <a:spLocks noGrp="1"/>
          </p:cNvSpPr>
          <p:nvPr>
            <p:ph type="ftr" sz="quarter" idx="11"/>
          </p:nvPr>
        </p:nvSpPr>
        <p:spPr/>
        <p:txBody>
          <a:bodyPr/>
          <a:lstStyle/>
          <a:p>
            <a:pPr algn="r"/>
            <a:r>
              <a:rPr lang="en-US" sz="1800" dirty="0"/>
              <a:t>8</a:t>
            </a:r>
          </a:p>
        </p:txBody>
      </p:sp>
    </p:spTree>
    <p:extLst>
      <p:ext uri="{BB962C8B-B14F-4D97-AF65-F5344CB8AC3E}">
        <p14:creationId xmlns:p14="http://schemas.microsoft.com/office/powerpoint/2010/main" val="35642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Oval 3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29BDE2C-648A-43FD-95BA-3E7552B24318}"/>
              </a:ext>
            </a:extLst>
          </p:cNvPr>
          <p:cNvSpPr>
            <a:spLocks noGrp="1"/>
          </p:cNvSpPr>
          <p:nvPr>
            <p:ph type="title"/>
          </p:nvPr>
        </p:nvSpPr>
        <p:spPr>
          <a:xfrm>
            <a:off x="1490145" y="2376862"/>
            <a:ext cx="2640646" cy="2104273"/>
          </a:xfrm>
          <a:noFill/>
        </p:spPr>
        <p:txBody>
          <a:bodyPr>
            <a:normAutofit/>
          </a:bodyPr>
          <a:lstStyle/>
          <a:p>
            <a:pPr algn="ctr"/>
            <a:r>
              <a:rPr lang="en-US" sz="3600" dirty="0">
                <a:solidFill>
                  <a:srgbClr val="FFFFFF"/>
                </a:solidFill>
              </a:rPr>
              <a:t>CHALLENGES TO VOLUNTEER FIRE SERVICES</a:t>
            </a:r>
          </a:p>
        </p:txBody>
      </p:sp>
      <p:sp>
        <p:nvSpPr>
          <p:cNvPr id="35" name="Rectangle 3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5" name="Content Placeholder 2">
            <a:extLst>
              <a:ext uri="{FF2B5EF4-FFF2-40B4-BE49-F238E27FC236}">
                <a16:creationId xmlns:a16="http://schemas.microsoft.com/office/drawing/2014/main" id="{623B812D-3D1D-4FA1-85A3-956DDBEA895A}"/>
              </a:ext>
            </a:extLst>
          </p:cNvPr>
          <p:cNvGraphicFramePr>
            <a:graphicFrameLocks noGrp="1"/>
          </p:cNvGraphicFramePr>
          <p:nvPr>
            <p:ph idx="1"/>
            <p:extLst>
              <p:ext uri="{D42A27DB-BD31-4B8C-83A1-F6EECF244321}">
                <p14:modId xmlns:p14="http://schemas.microsoft.com/office/powerpoint/2010/main" val="2917217549"/>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3">
            <a:extLst>
              <a:ext uri="{FF2B5EF4-FFF2-40B4-BE49-F238E27FC236}">
                <a16:creationId xmlns:a16="http://schemas.microsoft.com/office/drawing/2014/main" id="{5BD1189A-B7FE-49B4-9390-AB7766986706}"/>
              </a:ext>
            </a:extLst>
          </p:cNvPr>
          <p:cNvSpPr>
            <a:spLocks noGrp="1"/>
          </p:cNvSpPr>
          <p:nvPr>
            <p:ph type="ftr" sz="quarter" idx="11"/>
          </p:nvPr>
        </p:nvSpPr>
        <p:spPr/>
        <p:txBody>
          <a:bodyPr/>
          <a:lstStyle/>
          <a:p>
            <a:pPr algn="r"/>
            <a:r>
              <a:rPr lang="en-US" sz="2000" dirty="0"/>
              <a:t>9</a:t>
            </a:r>
          </a:p>
        </p:txBody>
      </p:sp>
    </p:spTree>
    <p:extLst>
      <p:ext uri="{BB962C8B-B14F-4D97-AF65-F5344CB8AC3E}">
        <p14:creationId xmlns:p14="http://schemas.microsoft.com/office/powerpoint/2010/main" val="2477830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FD05317-60D6-4B3A-8545-888496D1A8EC}">
  <ds:schemaRefs>
    <ds:schemaRef ds:uri="http://schemas.microsoft.com/sharepoint/v3/contenttype/forms"/>
  </ds:schemaRefs>
</ds:datastoreItem>
</file>

<file path=customXml/itemProps2.xml><?xml version="1.0" encoding="utf-8"?>
<ds:datastoreItem xmlns:ds="http://schemas.openxmlformats.org/officeDocument/2006/customXml" ds:itemID="{61A00BBF-EEBB-4E18-B8CB-F926EAAC4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609EDA-869E-4BE5-AE5D-B898C584B6FF}">
  <ds:schemaRefs>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terms/"/>
    <ds:schemaRef ds:uri="71af3243-3dd4-4a8d-8c0d-dd76da1f02a5"/>
    <ds:schemaRef ds:uri="http://schemas.openxmlformats.org/package/2006/metadata/core-properties"/>
    <ds:schemaRef ds:uri="16c05727-aa75-4e4a-9b5f-8a80a116589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Wood Type</Template>
  <TotalTime>2943</TotalTime>
  <Words>968</Words>
  <Application>Microsoft Office PowerPoint</Application>
  <PresentationFormat>Widescreen</PresentationFormat>
  <Paragraphs>167</Paragraphs>
  <Slides>19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Rockwell</vt:lpstr>
      <vt:lpstr>Rockwell Condensed</vt:lpstr>
      <vt:lpstr>Rockwell Extra Bold</vt:lpstr>
      <vt:lpstr>Wingdings</vt:lpstr>
      <vt:lpstr>Wood Type</vt:lpstr>
      <vt:lpstr>Fire &amp; Emergency Services          Re-Organization in Eastern Plumas County</vt:lpstr>
      <vt:lpstr>GETTING    STARTED</vt:lpstr>
      <vt:lpstr>GOALS</vt:lpstr>
      <vt:lpstr>HISTORY OF FIRE SERVICES &amp; FUNDING</vt:lpstr>
      <vt:lpstr>PowerPoint Presentation</vt:lpstr>
      <vt:lpstr>HISTORY OF FIRE SERVICES FUNDING - GMCSD</vt:lpstr>
      <vt:lpstr>Purpose of special fire tax use</vt:lpstr>
      <vt:lpstr>why                 re-organization?</vt:lpstr>
      <vt:lpstr>CHALLENGES TO VOLUNTEER FIRE SERVICES</vt:lpstr>
      <vt:lpstr>CHALLENGES TO VOLUNTEER FIRE SERVICES</vt:lpstr>
      <vt:lpstr>FIRE SERVICES OPTIONS</vt:lpstr>
      <vt:lpstr>Annexation *Agencies collapse into one surviving agency </vt:lpstr>
      <vt:lpstr>Consolidation of 2 or more agencies *ONE AGENCY IS SUCCESSOR AGENCY WHILE ALL OTHERS CEASE TO EXIST</vt:lpstr>
      <vt:lpstr>formation of new regional fire district *An entirely new agency is formed and other providers dissolved</vt:lpstr>
      <vt:lpstr>Joint powers agreement *Agreement between agencies to jointly manage fire Services For some or all services</vt:lpstr>
      <vt:lpstr>CONTINUE TO CONTRACT FOR SERVICES  *option exists to gmcsd only if Re-Organization does not occur</vt:lpstr>
      <vt:lpstr>Formation of a brand           New fire district  </vt:lpstr>
      <vt:lpstr>WHAT HAPPENS – IF?</vt:lpstr>
      <vt:lpstr>DISCUSSION/QUESTIONS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&amp; Emergency Services                        Re-Organization in Eastern Plumas County</dc:title>
  <dc:creator>Cary Curtis</dc:creator>
  <cp:lastModifiedBy>Cary Curtis</cp:lastModifiedBy>
  <cp:revision>6</cp:revision>
  <cp:lastPrinted>2021-03-31T04:06:26Z</cp:lastPrinted>
  <dcterms:created xsi:type="dcterms:W3CDTF">2021-03-29T00:17:08Z</dcterms:created>
  <dcterms:modified xsi:type="dcterms:W3CDTF">2021-03-31T05:10:29Z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