
<file path=[Content_Types].xml><?xml version="1.0" encoding="utf-8"?>
<Types xmlns="http://schemas.openxmlformats.org/package/2006/content-types">
  <Default Extension="jpeg" ContentType="image/jpeg"/>
  <Default Extension="jp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autoCompressPictures="0">
  <p:sldMasterIdLst>
    <p:sldMasterId id="2147483648" r:id="rId1"/>
  </p:sldMasterIdLst>
  <p:notesMasterIdLst>
    <p:notesMasterId r:id="rId10"/>
  </p:notesMasterIdLst>
  <p:sldIdLst>
    <p:sldId id="256" r:id="rId2"/>
    <p:sldId id="257" r:id="rId3"/>
    <p:sldId id="259" r:id="rId4"/>
    <p:sldId id="262" r:id="rId5"/>
    <p:sldId id="260" r:id="rId6"/>
    <p:sldId id="263" r:id="rId7"/>
    <p:sldId id="261" r:id="rId8"/>
    <p:sldId id="258" r:id="rId9"/>
  </p:sldIdLst>
  <p:sldSz cx="12192000" cy="6858000"/>
  <p:notesSz cx="7102475" cy="9369425"/>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000" autoAdjust="0"/>
    <p:restoredTop sz="94660"/>
  </p:normalViewPr>
  <p:slideViewPr>
    <p:cSldViewPr snapToGrid="0">
      <p:cViewPr varScale="1">
        <p:scale>
          <a:sx n="76" d="100"/>
          <a:sy n="76" d="100"/>
        </p:scale>
        <p:origin x="510" y="8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media/image1.jp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77739" cy="470098"/>
          </a:xfrm>
          <a:prstGeom prst="rect">
            <a:avLst/>
          </a:prstGeom>
        </p:spPr>
        <p:txBody>
          <a:bodyPr vert="horz" lIns="94119" tIns="47060" rIns="94119" bIns="47060" rtlCol="0"/>
          <a:lstStyle>
            <a:lvl1pPr algn="l">
              <a:defRPr sz="1200"/>
            </a:lvl1pPr>
          </a:lstStyle>
          <a:p>
            <a:endParaRPr lang="en-US" dirty="0"/>
          </a:p>
        </p:txBody>
      </p:sp>
      <p:sp>
        <p:nvSpPr>
          <p:cNvPr id="3" name="Date Placeholder 2"/>
          <p:cNvSpPr>
            <a:spLocks noGrp="1"/>
          </p:cNvSpPr>
          <p:nvPr>
            <p:ph type="dt" idx="1"/>
          </p:nvPr>
        </p:nvSpPr>
        <p:spPr>
          <a:xfrm>
            <a:off x="4023092" y="0"/>
            <a:ext cx="3077739" cy="470098"/>
          </a:xfrm>
          <a:prstGeom prst="rect">
            <a:avLst/>
          </a:prstGeom>
        </p:spPr>
        <p:txBody>
          <a:bodyPr vert="horz" lIns="94119" tIns="47060" rIns="94119" bIns="47060" rtlCol="0"/>
          <a:lstStyle>
            <a:lvl1pPr algn="r">
              <a:defRPr sz="1200"/>
            </a:lvl1pPr>
          </a:lstStyle>
          <a:p>
            <a:fld id="{14A586F3-2BD4-48B5-B1F1-FDD6C3FB347E}" type="datetimeFigureOut">
              <a:rPr lang="en-US" smtClean="0"/>
              <a:t>6/11/2020</a:t>
            </a:fld>
            <a:endParaRPr lang="en-US" dirty="0"/>
          </a:p>
        </p:txBody>
      </p:sp>
      <p:sp>
        <p:nvSpPr>
          <p:cNvPr id="4" name="Slide Image Placeholder 3"/>
          <p:cNvSpPr>
            <a:spLocks noGrp="1" noRot="1" noChangeAspect="1"/>
          </p:cNvSpPr>
          <p:nvPr>
            <p:ph type="sldImg" idx="2"/>
          </p:nvPr>
        </p:nvSpPr>
        <p:spPr>
          <a:xfrm>
            <a:off x="739775" y="1171575"/>
            <a:ext cx="5622925" cy="3162300"/>
          </a:xfrm>
          <a:prstGeom prst="rect">
            <a:avLst/>
          </a:prstGeom>
          <a:noFill/>
          <a:ln w="12700">
            <a:solidFill>
              <a:prstClr val="black"/>
            </a:solidFill>
          </a:ln>
        </p:spPr>
        <p:txBody>
          <a:bodyPr vert="horz" lIns="94119" tIns="47060" rIns="94119" bIns="47060" rtlCol="0" anchor="ctr"/>
          <a:lstStyle/>
          <a:p>
            <a:endParaRPr lang="en-US" dirty="0"/>
          </a:p>
        </p:txBody>
      </p:sp>
      <p:sp>
        <p:nvSpPr>
          <p:cNvPr id="5" name="Notes Placeholder 4"/>
          <p:cNvSpPr>
            <a:spLocks noGrp="1"/>
          </p:cNvSpPr>
          <p:nvPr>
            <p:ph type="body" sz="quarter" idx="3"/>
          </p:nvPr>
        </p:nvSpPr>
        <p:spPr>
          <a:xfrm>
            <a:off x="710248" y="4509036"/>
            <a:ext cx="5681980" cy="3689211"/>
          </a:xfrm>
          <a:prstGeom prst="rect">
            <a:avLst/>
          </a:prstGeom>
        </p:spPr>
        <p:txBody>
          <a:bodyPr vert="horz" lIns="94119" tIns="47060" rIns="94119" bIns="4706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899328"/>
            <a:ext cx="3077739" cy="470097"/>
          </a:xfrm>
          <a:prstGeom prst="rect">
            <a:avLst/>
          </a:prstGeom>
        </p:spPr>
        <p:txBody>
          <a:bodyPr vert="horz" lIns="94119" tIns="47060" rIns="94119" bIns="47060" rtlCol="0" anchor="b"/>
          <a:lstStyle>
            <a:lvl1pPr algn="l">
              <a:defRPr sz="1200"/>
            </a:lvl1pPr>
          </a:lstStyle>
          <a:p>
            <a:endParaRPr lang="en-US" dirty="0"/>
          </a:p>
        </p:txBody>
      </p:sp>
      <p:sp>
        <p:nvSpPr>
          <p:cNvPr id="7" name="Slide Number Placeholder 6"/>
          <p:cNvSpPr>
            <a:spLocks noGrp="1"/>
          </p:cNvSpPr>
          <p:nvPr>
            <p:ph type="sldNum" sz="quarter" idx="5"/>
          </p:nvPr>
        </p:nvSpPr>
        <p:spPr>
          <a:xfrm>
            <a:off x="4023092" y="8899328"/>
            <a:ext cx="3077739" cy="470097"/>
          </a:xfrm>
          <a:prstGeom prst="rect">
            <a:avLst/>
          </a:prstGeom>
        </p:spPr>
        <p:txBody>
          <a:bodyPr vert="horz" lIns="94119" tIns="47060" rIns="94119" bIns="47060" rtlCol="0" anchor="b"/>
          <a:lstStyle>
            <a:lvl1pPr algn="r">
              <a:defRPr sz="1200"/>
            </a:lvl1pPr>
          </a:lstStyle>
          <a:p>
            <a:fld id="{13254736-7DEE-405B-9F90-690A647A6C2E}" type="slidenum">
              <a:rPr lang="en-US" smtClean="0"/>
              <a:t>‹#›</a:t>
            </a:fld>
            <a:endParaRPr lang="en-US" dirty="0"/>
          </a:p>
        </p:txBody>
      </p:sp>
    </p:spTree>
    <p:extLst>
      <p:ext uri="{BB962C8B-B14F-4D97-AF65-F5344CB8AC3E}">
        <p14:creationId xmlns:p14="http://schemas.microsoft.com/office/powerpoint/2010/main" val="10483796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417779" y="802298"/>
            <a:ext cx="8637073" cy="2541431"/>
          </a:xfrm>
        </p:spPr>
        <p:txBody>
          <a:bodyPr bIns="0" anchor="b">
            <a:normAutofit/>
          </a:bodyPr>
          <a:lstStyle>
            <a:lvl1pPr algn="l">
              <a:defRPr sz="6600"/>
            </a:lvl1pPr>
          </a:lstStyle>
          <a:p>
            <a:r>
              <a:rPr lang="en-US"/>
              <a:t>Click to edit Master title style</a:t>
            </a:r>
            <a:endParaRPr lang="en-US" dirty="0"/>
          </a:p>
        </p:txBody>
      </p:sp>
      <p:sp>
        <p:nvSpPr>
          <p:cNvPr id="3" name="Subtitle 2"/>
          <p:cNvSpPr>
            <a:spLocks noGrp="1"/>
          </p:cNvSpPr>
          <p:nvPr>
            <p:ph type="subTitle" idx="1"/>
          </p:nvPr>
        </p:nvSpPr>
        <p:spPr>
          <a:xfrm>
            <a:off x="2417780" y="3531204"/>
            <a:ext cx="8637072" cy="977621"/>
          </a:xfrm>
        </p:spPr>
        <p:txBody>
          <a:bodyPr tIns="91440" bIns="91440">
            <a:normAutofit/>
          </a:bodyPr>
          <a:lstStyle>
            <a:lvl1pPr marL="0" indent="0" algn="l">
              <a:buNone/>
              <a:defRPr sz="1800" b="0" cap="all" baseline="0">
                <a:solidFill>
                  <a:schemeClr val="tx1"/>
                </a:solidFill>
              </a:defRPr>
            </a:lvl1pPr>
            <a:lvl2pPr marL="457200" indent="0" algn="ctr">
              <a:buNone/>
              <a:defRPr sz="18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56EC2F0C-E77E-4354-9230-696F2559FFF3}" type="datetime1">
              <a:rPr lang="en-US" smtClean="0"/>
              <a:t>6/11/2020</a:t>
            </a:fld>
            <a:endParaRPr lang="en-US" dirty="0"/>
          </a:p>
        </p:txBody>
      </p:sp>
      <p:sp>
        <p:nvSpPr>
          <p:cNvPr id="5" name="Footer Placeholder 4"/>
          <p:cNvSpPr>
            <a:spLocks noGrp="1"/>
          </p:cNvSpPr>
          <p:nvPr>
            <p:ph type="ftr" sz="quarter" idx="11"/>
          </p:nvPr>
        </p:nvSpPr>
        <p:spPr>
          <a:xfrm>
            <a:off x="2416500" y="329307"/>
            <a:ext cx="4973915" cy="309201"/>
          </a:xfrm>
        </p:spPr>
        <p:txBody>
          <a:bodyPr/>
          <a:lstStyle/>
          <a:p>
            <a:endParaRPr lang="en-US" dirty="0"/>
          </a:p>
        </p:txBody>
      </p:sp>
      <p:sp>
        <p:nvSpPr>
          <p:cNvPr id="6" name="Slide Number Placeholder 5"/>
          <p:cNvSpPr>
            <a:spLocks noGrp="1"/>
          </p:cNvSpPr>
          <p:nvPr>
            <p:ph type="sldNum" sz="quarter" idx="12"/>
          </p:nvPr>
        </p:nvSpPr>
        <p:spPr>
          <a:xfrm>
            <a:off x="1437664" y="798973"/>
            <a:ext cx="811019" cy="503578"/>
          </a:xfrm>
        </p:spPr>
        <p:txBody>
          <a:bodyPr/>
          <a:lstStyle/>
          <a:p>
            <a:fld id="{6D22F896-40B5-4ADD-8801-0D06FADFA095}" type="slidenum">
              <a:rPr lang="en-US" dirty="0"/>
              <a:t>‹#›</a:t>
            </a:fld>
            <a:endParaRPr lang="en-US" dirty="0"/>
          </a:p>
        </p:txBody>
      </p:sp>
      <p:cxnSp>
        <p:nvCxnSpPr>
          <p:cNvPr id="15" name="Straight Connector 14"/>
          <p:cNvCxnSpPr/>
          <p:nvPr/>
        </p:nvCxnSpPr>
        <p:spPr>
          <a:xfrm>
            <a:off x="2417780" y="3528542"/>
            <a:ext cx="863707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7B0FA4B7-9337-4BAA-8892-D66754A15156}" type="datetime1">
              <a:rPr lang="en-US" smtClean="0"/>
              <a:t>6/11/2020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cxnSp>
        <p:nvCxnSpPr>
          <p:cNvPr id="26" name="Straight Connector 25"/>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39111" y="798973"/>
            <a:ext cx="1615742" cy="4659889"/>
          </a:xfrm>
        </p:spPr>
        <p:txBody>
          <a:bodyPr vert="eaVert"/>
          <a:lstStyle>
            <a:lvl1pPr algn="l">
              <a:defRPr/>
            </a:lvl1pPr>
          </a:lstStyle>
          <a:p>
            <a:r>
              <a:rPr lang="en-US"/>
              <a:t>Click to edit Master title style</a:t>
            </a:r>
            <a:endParaRPr lang="en-US" dirty="0"/>
          </a:p>
        </p:txBody>
      </p:sp>
      <p:sp>
        <p:nvSpPr>
          <p:cNvPr id="3" name="Vertical Text Placeholder 2"/>
          <p:cNvSpPr>
            <a:spLocks noGrp="1"/>
          </p:cNvSpPr>
          <p:nvPr>
            <p:ph type="body" orient="vert" idx="1"/>
          </p:nvPr>
        </p:nvSpPr>
        <p:spPr>
          <a:xfrm>
            <a:off x="1444672" y="798973"/>
            <a:ext cx="7828830" cy="4659889"/>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1A447F65-998D-4E82-8F5B-46449020938C}" type="datetime1">
              <a:rPr lang="en-US" smtClean="0"/>
              <a:t>6/11/2020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cxnSp>
        <p:nvCxnSpPr>
          <p:cNvPr id="15" name="Straight Connector 14"/>
          <p:cNvCxnSpPr/>
          <p:nvPr/>
        </p:nvCxnSpPr>
        <p:spPr>
          <a:xfrm>
            <a:off x="9439111" y="798973"/>
            <a:ext cx="0" cy="4659889"/>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ncho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6D8D4121-823E-46D8-A6F9-13D00FF23357}" type="datetime1">
              <a:rPr lang="en-US" smtClean="0"/>
              <a:t>6/11/2020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cxnSp>
        <p:nvCxnSpPr>
          <p:cNvPr id="33" name="Straight Connector 32"/>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454239" y="1756130"/>
            <a:ext cx="8643154" cy="1887950"/>
          </a:xfrm>
        </p:spPr>
        <p:txBody>
          <a:bodyPr anchor="b">
            <a:normAutofit/>
          </a:bodyPr>
          <a:lstStyle>
            <a:lvl1pPr algn="l">
              <a:defRPr sz="3600"/>
            </a:lvl1pPr>
          </a:lstStyle>
          <a:p>
            <a:r>
              <a:rPr lang="en-US"/>
              <a:t>Click to edit Master title style</a:t>
            </a:r>
            <a:endParaRPr lang="en-US" dirty="0"/>
          </a:p>
        </p:txBody>
      </p:sp>
      <p:sp>
        <p:nvSpPr>
          <p:cNvPr id="3" name="Text Placeholder 2"/>
          <p:cNvSpPr>
            <a:spLocks noGrp="1"/>
          </p:cNvSpPr>
          <p:nvPr>
            <p:ph type="body" idx="1"/>
          </p:nvPr>
        </p:nvSpPr>
        <p:spPr>
          <a:xfrm>
            <a:off x="1454239" y="3806195"/>
            <a:ext cx="8630446" cy="1012929"/>
          </a:xfrm>
        </p:spPr>
        <p:txBody>
          <a:bodyPr tIns="91440">
            <a:normAutofit/>
          </a:bodyPr>
          <a:lstStyle>
            <a:lvl1pPr marL="0" indent="0" algn="l">
              <a:buNone/>
              <a:defRPr sz="1800">
                <a:solidFill>
                  <a:schemeClr val="tx1"/>
                </a:solidFill>
              </a:defRPr>
            </a:lvl1pPr>
            <a:lvl2pPr marL="457200" indent="0">
              <a:buNone/>
              <a:defRPr sz="18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234A52D2-4F2F-4136-ACB4-36124299A810}" type="datetime1">
              <a:rPr lang="en-US" smtClean="0"/>
              <a:t>6/11/2020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cxnSp>
        <p:nvCxnSpPr>
          <p:cNvPr id="15" name="Straight Connector 14"/>
          <p:cNvCxnSpPr/>
          <p:nvPr/>
        </p:nvCxnSpPr>
        <p:spPr>
          <a:xfrm>
            <a:off x="1454239" y="3804985"/>
            <a:ext cx="8630446"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1449217" y="804889"/>
            <a:ext cx="9605635" cy="1059305"/>
          </a:xfrm>
        </p:spPr>
        <p:txBody>
          <a:bodyPr/>
          <a:lstStyle/>
          <a:p>
            <a:r>
              <a:rPr lang="en-US"/>
              <a:t>Click to edit Master title style</a:t>
            </a:r>
            <a:endParaRPr lang="en-US" dirty="0"/>
          </a:p>
        </p:txBody>
      </p:sp>
      <p:sp>
        <p:nvSpPr>
          <p:cNvPr id="3" name="Content Placeholder 2"/>
          <p:cNvSpPr>
            <a:spLocks noGrp="1"/>
          </p:cNvSpPr>
          <p:nvPr>
            <p:ph sz="half" idx="1"/>
          </p:nvPr>
        </p:nvSpPr>
        <p:spPr>
          <a:xfrm>
            <a:off x="1447331" y="2010878"/>
            <a:ext cx="4645152" cy="3448595"/>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413771" y="2017343"/>
            <a:ext cx="4645152" cy="344152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36873892-344C-4C2B-9638-EEC80C214CAE}" type="datetime1">
              <a:rPr lang="en-US" smtClean="0"/>
              <a:t>6/11/2020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cxnSp>
        <p:nvCxnSpPr>
          <p:cNvPr id="35" name="Straight Connector 34"/>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1447191" y="804163"/>
            <a:ext cx="9607661" cy="1056319"/>
          </a:xfrm>
        </p:spPr>
        <p:txBody>
          <a:bodyPr/>
          <a:lstStyle/>
          <a:p>
            <a:r>
              <a:rPr lang="en-US"/>
              <a:t>Click to edit Master title style</a:t>
            </a:r>
            <a:endParaRPr lang="en-US" dirty="0"/>
          </a:p>
        </p:txBody>
      </p:sp>
      <p:sp>
        <p:nvSpPr>
          <p:cNvPr id="3" name="Text Placeholder 2"/>
          <p:cNvSpPr>
            <a:spLocks noGrp="1"/>
          </p:cNvSpPr>
          <p:nvPr>
            <p:ph type="body" idx="1"/>
          </p:nvPr>
        </p:nvSpPr>
        <p:spPr>
          <a:xfrm>
            <a:off x="1447191" y="2019549"/>
            <a:ext cx="4645152" cy="801943"/>
          </a:xfrm>
        </p:spPr>
        <p:txBody>
          <a:bodyPr anchor="b">
            <a:normAutofit/>
          </a:bodyPr>
          <a:lstStyle>
            <a:lvl1pPr marL="0" indent="0">
              <a:lnSpc>
                <a:spcPct val="100000"/>
              </a:lnSpc>
              <a:buNone/>
              <a:defRPr sz="2200" b="0" cap="all" baseline="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1447191" y="2824269"/>
            <a:ext cx="4645152" cy="2644457"/>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412362" y="2023003"/>
            <a:ext cx="4645152" cy="802237"/>
          </a:xfrm>
        </p:spPr>
        <p:txBody>
          <a:bodyPr anchor="b">
            <a:normAutofit/>
          </a:bodyPr>
          <a:lstStyle>
            <a:lvl1pPr marL="0" indent="0">
              <a:lnSpc>
                <a:spcPct val="100000"/>
              </a:lnSpc>
              <a:buNone/>
              <a:defRPr sz="2200" b="0" cap="all" baseline="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412362" y="2821491"/>
            <a:ext cx="4645152" cy="2637371"/>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8D7AB315-94ED-4ABA-B8ED-4EC4C5ECD4B9}" type="datetime1">
              <a:rPr lang="en-US" smtClean="0"/>
              <a:t>6/11/2020</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6D22F896-40B5-4ADD-8801-0D06FADFA095}" type="slidenum">
              <a:rPr lang="en-US" dirty="0"/>
              <a:t>‹#›</a:t>
            </a:fld>
            <a:endParaRPr lang="en-US" dirty="0"/>
          </a:p>
        </p:txBody>
      </p:sp>
      <p:cxnSp>
        <p:nvCxnSpPr>
          <p:cNvPr id="29" name="Straight Connector 28"/>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3F5D1C1A-E9F9-4DD9-9A6D-E7C450988219}" type="datetime1">
              <a:rPr lang="en-US" smtClean="0"/>
              <a:t>6/11/2020</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dirty="0"/>
              <a:t>‹#›</a:t>
            </a:fld>
            <a:endParaRPr lang="en-US" dirty="0"/>
          </a:p>
        </p:txBody>
      </p:sp>
      <p:cxnSp>
        <p:nvCxnSpPr>
          <p:cNvPr id="25" name="Straight Connector 24"/>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8F39AD3-AC81-407F-8BFE-EEAA9C7C4D70}" type="datetime1">
              <a:rPr lang="en-US" smtClean="0"/>
              <a:t>6/11/2020</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444671" y="798973"/>
            <a:ext cx="3273099" cy="2247117"/>
          </a:xfrm>
        </p:spPr>
        <p:txBody>
          <a:bodyPr anchor="b">
            <a:normAutofit/>
          </a:bodyPr>
          <a:lstStyle>
            <a:lvl1pPr algn="l">
              <a:defRPr sz="2400"/>
            </a:lvl1pPr>
          </a:lstStyle>
          <a:p>
            <a:r>
              <a:rPr lang="en-US"/>
              <a:t>Click to edit Master title style</a:t>
            </a:r>
            <a:endParaRPr lang="en-US" dirty="0"/>
          </a:p>
        </p:txBody>
      </p:sp>
      <p:sp>
        <p:nvSpPr>
          <p:cNvPr id="3" name="Content Placeholder 2"/>
          <p:cNvSpPr>
            <a:spLocks noGrp="1"/>
          </p:cNvSpPr>
          <p:nvPr>
            <p:ph idx="1"/>
          </p:nvPr>
        </p:nvSpPr>
        <p:spPr>
          <a:xfrm>
            <a:off x="5043714" y="798974"/>
            <a:ext cx="6012470" cy="4658826"/>
          </a:xfrm>
        </p:spPr>
        <p:txBody>
          <a:bodyPr anchor="ct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444671" y="3205491"/>
            <a:ext cx="3275013" cy="2248181"/>
          </a:xfrm>
        </p:spPr>
        <p:txBody>
          <a:bodyPr/>
          <a:lstStyle>
            <a:lvl1pPr marL="0" indent="0" algn="l">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1F5586DB-91BD-41A8-BE91-EC86C7648D1D}" type="datetime1">
              <a:rPr lang="en-US" smtClean="0"/>
              <a:t>6/11/2020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cxnSp>
        <p:nvCxnSpPr>
          <p:cNvPr id="17" name="Straight Connector 16"/>
          <p:cNvCxnSpPr/>
          <p:nvPr/>
        </p:nvCxnSpPr>
        <p:spPr>
          <a:xfrm>
            <a:off x="1448280" y="3205491"/>
            <a:ext cx="3269490"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grpSp>
        <p:nvGrpSpPr>
          <p:cNvPr id="8" name="Group 7"/>
          <p:cNvGrpSpPr/>
          <p:nvPr/>
        </p:nvGrpSpPr>
        <p:grpSpPr>
          <a:xfrm>
            <a:off x="7477387" y="482170"/>
            <a:ext cx="4074533" cy="5149101"/>
            <a:chOff x="7477387" y="482170"/>
            <a:chExt cx="4074533" cy="5149101"/>
          </a:xfrm>
        </p:grpSpPr>
        <p:sp>
          <p:nvSpPr>
            <p:cNvPr id="18" name="Rectangle 17"/>
            <p:cNvSpPr/>
            <p:nvPr/>
          </p:nvSpPr>
          <p:spPr bwMode="black">
            <a:xfrm>
              <a:off x="7477387" y="482170"/>
              <a:ext cx="4074533" cy="5149101"/>
            </a:xfrm>
            <a:prstGeom prst="rect">
              <a:avLst/>
            </a:prstGeom>
            <a:gradFill>
              <a:gsLst>
                <a:gs pos="0">
                  <a:srgbClr val="000001"/>
                </a:gs>
                <a:gs pos="100000">
                  <a:srgbClr val="191919"/>
                </a:gs>
              </a:gsLst>
            </a:gradFill>
            <a:ln w="76200" cmpd="sng">
              <a:noFill/>
              <a:miter lim="800000"/>
            </a:ln>
            <a:effectLst>
              <a:outerShdw blurRad="127000" dist="228600" dir="4740000" sx="98000" sy="98000" algn="tl" rotWithShape="0">
                <a:srgbClr val="000000">
                  <a:alpha val="34000"/>
                </a:srgbClr>
              </a:outerShdw>
            </a:effectLst>
            <a:scene3d>
              <a:camera prst="orthographicFront"/>
              <a:lightRig rig="threePt" dir="t"/>
            </a:scene3d>
            <a:sp3d>
              <a:bevelT w="152400" h="50800" prst="softRound"/>
            </a:sp3d>
          </p:spPr>
          <p:style>
            <a:lnRef idx="1">
              <a:schemeClr val="accent1"/>
            </a:lnRef>
            <a:fillRef idx="3">
              <a:schemeClr val="accent1"/>
            </a:fillRef>
            <a:effectRef idx="2">
              <a:schemeClr val="accent1"/>
            </a:effectRef>
            <a:fontRef idx="minor">
              <a:schemeClr val="lt1"/>
            </a:fontRef>
          </p:style>
        </p:sp>
        <p:sp>
          <p:nvSpPr>
            <p:cNvPr id="19" name="Rectangle 18"/>
            <p:cNvSpPr/>
            <p:nvPr/>
          </p:nvSpPr>
          <p:spPr bwMode="blackWhite">
            <a:xfrm>
              <a:off x="7790446" y="812506"/>
              <a:ext cx="3450289" cy="4466452"/>
            </a:xfrm>
            <a:prstGeom prst="rect">
              <a:avLst/>
            </a:prstGeom>
            <a:gradFill>
              <a:gsLst>
                <a:gs pos="0">
                  <a:srgbClr val="DADADA"/>
                </a:gs>
                <a:gs pos="100000">
                  <a:srgbClr val="FFFFFE"/>
                </a:gs>
              </a:gsLst>
              <a:lin ang="16200000" scaled="0"/>
            </a:gradFill>
            <a:ln w="50800" cmpd="sng">
              <a:solidFill>
                <a:srgbClr val="191919"/>
              </a:solidFill>
              <a:miter lim="800000"/>
            </a:ln>
            <a:effectLst>
              <a:innerShdw blurRad="63500" dist="88900" dir="14100000">
                <a:srgbClr val="000000">
                  <a:alpha val="30000"/>
                </a:srgbClr>
              </a:innerShdw>
            </a:effectLst>
            <a:scene3d>
              <a:camera prst="orthographicFront"/>
              <a:lightRig rig="threePt" dir="t"/>
            </a:scene3d>
            <a:sp3d>
              <a:bevelT prst="relaxedInset"/>
            </a:sp3d>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title"/>
          </p:nvPr>
        </p:nvSpPr>
        <p:spPr>
          <a:xfrm>
            <a:off x="1451206" y="1129513"/>
            <a:ext cx="5532328" cy="1830584"/>
          </a:xfrm>
        </p:spPr>
        <p:txBody>
          <a:bodyPr anchor="b">
            <a:normAutofit/>
          </a:bodyPr>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8124389" y="1122542"/>
            <a:ext cx="2791171" cy="3866327"/>
          </a:xfrm>
          <a:solidFill>
            <a:schemeClr val="bg1">
              <a:lumMod val="85000"/>
            </a:schemeClr>
          </a:solidFill>
          <a:ln w="9525" cap="sq">
            <a:noFill/>
            <a:miter lim="800000"/>
          </a:ln>
          <a:effectLst/>
        </p:spPr>
        <p:txBody>
          <a:bodyPr anchor="t"/>
          <a:lstStyle>
            <a:lvl1pPr marL="0" indent="0" algn="ctr">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4" name="Text Placeholder 3"/>
          <p:cNvSpPr>
            <a:spLocks noGrp="1"/>
          </p:cNvSpPr>
          <p:nvPr>
            <p:ph type="body" sz="half" idx="2"/>
          </p:nvPr>
        </p:nvSpPr>
        <p:spPr>
          <a:xfrm>
            <a:off x="1450329" y="3145992"/>
            <a:ext cx="5524404" cy="2003742"/>
          </a:xfrm>
        </p:spPr>
        <p:txBody>
          <a:bodyPr>
            <a:normAutofit/>
          </a:bodyPr>
          <a:lstStyle>
            <a:lvl1pPr marL="0" indent="0" algn="l">
              <a:buNone/>
              <a:defRPr sz="18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a:xfrm>
            <a:off x="1447382" y="5469856"/>
            <a:ext cx="5527351" cy="320123"/>
          </a:xfrm>
        </p:spPr>
        <p:txBody>
          <a:bodyPr/>
          <a:lstStyle>
            <a:lvl1pPr algn="l">
              <a:defRPr/>
            </a:lvl1pPr>
          </a:lstStyle>
          <a:p>
            <a:fld id="{671A342A-622B-4771-9929-9E542B5FE012}" type="datetime1">
              <a:rPr lang="en-US" smtClean="0"/>
              <a:t>6/11/2020</a:t>
            </a:fld>
            <a:endParaRPr lang="en-US" dirty="0"/>
          </a:p>
        </p:txBody>
      </p:sp>
      <p:sp>
        <p:nvSpPr>
          <p:cNvPr id="6" name="Footer Placeholder 5"/>
          <p:cNvSpPr>
            <a:spLocks noGrp="1"/>
          </p:cNvSpPr>
          <p:nvPr>
            <p:ph type="ftr" sz="quarter" idx="11"/>
          </p:nvPr>
        </p:nvSpPr>
        <p:spPr>
          <a:xfrm>
            <a:off x="1447382" y="318640"/>
            <a:ext cx="5541004" cy="320931"/>
          </a:xfrm>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cxnSp>
        <p:nvCxnSpPr>
          <p:cNvPr id="31" name="Straight Connector 30"/>
          <p:cNvCxnSpPr/>
          <p:nvPr/>
        </p:nvCxnSpPr>
        <p:spPr>
          <a:xfrm>
            <a:off x="1447382" y="3143605"/>
            <a:ext cx="5527351"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8" name="Rectangle 7"/>
          <p:cNvSpPr/>
          <p:nvPr/>
        </p:nvSpPr>
        <p:spPr>
          <a:xfrm>
            <a:off x="0" y="2019476"/>
            <a:ext cx="12192000" cy="4105941"/>
          </a:xfrm>
          <a:prstGeom prst="rect">
            <a:avLst/>
          </a:prstGeom>
          <a:gradFill flip="none" rotWithShape="1">
            <a:gsLst>
              <a:gs pos="0">
                <a:schemeClr val="bg2">
                  <a:alpha val="0"/>
                </a:schemeClr>
              </a:gs>
              <a:gs pos="100000">
                <a:schemeClr val="bg2"/>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sp>
      <p:pic>
        <p:nvPicPr>
          <p:cNvPr id="7" name="Picture 6"/>
          <p:cNvPicPr>
            <a:picLocks noChangeAspect="1"/>
          </p:cNvPicPr>
          <p:nvPr/>
        </p:nvPicPr>
        <p:blipFill rotWithShape="1">
          <a:blip r:embed="rId13">
            <a:extLst>
              <a:ext uri="{28A0092B-C50C-407E-A947-70E740481C1C}">
                <a14:useLocalDpi xmlns:a14="http://schemas.microsoft.com/office/drawing/2010/main" val="0"/>
              </a:ext>
            </a:extLst>
          </a:blip>
          <a:srcRect t="1538" b="-1538"/>
          <a:stretch/>
        </p:blipFill>
        <p:spPr bwMode="black">
          <a:xfrm>
            <a:off x="0" y="6126480"/>
            <a:ext cx="12192000" cy="742950"/>
          </a:xfrm>
          <a:prstGeom prst="rect">
            <a:avLst/>
          </a:prstGeom>
        </p:spPr>
      </p:pic>
      <p:sp>
        <p:nvSpPr>
          <p:cNvPr id="2" name="Title Placeholder 1"/>
          <p:cNvSpPr>
            <a:spLocks noGrp="1"/>
          </p:cNvSpPr>
          <p:nvPr>
            <p:ph type="title"/>
          </p:nvPr>
        </p:nvSpPr>
        <p:spPr>
          <a:xfrm>
            <a:off x="1451579" y="804519"/>
            <a:ext cx="9603275" cy="1049235"/>
          </a:xfrm>
          <a:prstGeom prst="rect">
            <a:avLst/>
          </a:prstGeom>
        </p:spPr>
        <p:txBody>
          <a:bodyPr vert="horz" lIns="91440" tIns="45720" rIns="91440" bIns="45720" rtlCol="0" anchor="t">
            <a:normAutofit/>
          </a:bodyPr>
          <a:lstStyle/>
          <a:p>
            <a:r>
              <a:rPr lang="en-US"/>
              <a:t>Click to edit Master title style</a:t>
            </a:r>
            <a:endParaRPr lang="en-US" dirty="0"/>
          </a:p>
        </p:txBody>
      </p:sp>
      <p:sp>
        <p:nvSpPr>
          <p:cNvPr id="3" name="Text Placeholder 2"/>
          <p:cNvSpPr>
            <a:spLocks noGrp="1"/>
          </p:cNvSpPr>
          <p:nvPr>
            <p:ph type="body" idx="1"/>
          </p:nvPr>
        </p:nvSpPr>
        <p:spPr>
          <a:xfrm>
            <a:off x="1451579" y="2015732"/>
            <a:ext cx="9603275" cy="345061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7554138" y="330370"/>
            <a:ext cx="3500715" cy="309201"/>
          </a:xfrm>
          <a:prstGeom prst="rect">
            <a:avLst/>
          </a:prstGeom>
        </p:spPr>
        <p:txBody>
          <a:bodyPr vert="horz" lIns="91440" tIns="45720" rIns="91440" bIns="45720" rtlCol="0" anchor="ctr"/>
          <a:lstStyle>
            <a:lvl1pPr algn="r">
              <a:defRPr sz="1000">
                <a:solidFill>
                  <a:schemeClr val="tx1">
                    <a:tint val="75000"/>
                  </a:schemeClr>
                </a:solidFill>
              </a:defRPr>
            </a:lvl1pPr>
          </a:lstStyle>
          <a:p>
            <a:fld id="{7DBF3BEF-A7BD-42AE-BB1C-1A99975FAAC2}" type="datetime1">
              <a:rPr lang="en-US" smtClean="0"/>
              <a:t>6/11/2020</a:t>
            </a:fld>
            <a:endParaRPr lang="en-US" dirty="0"/>
          </a:p>
        </p:txBody>
      </p:sp>
      <p:sp>
        <p:nvSpPr>
          <p:cNvPr id="5" name="Footer Placeholder 4"/>
          <p:cNvSpPr>
            <a:spLocks noGrp="1"/>
          </p:cNvSpPr>
          <p:nvPr>
            <p:ph type="ftr" sz="quarter" idx="3"/>
          </p:nvPr>
        </p:nvSpPr>
        <p:spPr>
          <a:xfrm>
            <a:off x="1451579" y="329307"/>
            <a:ext cx="5938836" cy="309201"/>
          </a:xfrm>
          <a:prstGeom prst="rect">
            <a:avLst/>
          </a:prstGeom>
        </p:spPr>
        <p:txBody>
          <a:bodyPr vert="horz" lIns="91440" tIns="45720" rIns="91440" bIns="45720" rtlCol="0" anchor="ctr"/>
          <a:lstStyle>
            <a:lvl1pPr algn="l">
              <a:defRPr sz="10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480060" y="798973"/>
            <a:ext cx="811019" cy="503578"/>
          </a:xfrm>
          <a:prstGeom prst="rect">
            <a:avLst/>
          </a:prstGeom>
        </p:spPr>
        <p:txBody>
          <a:bodyPr vert="horz" lIns="91440" tIns="45720" rIns="91440" bIns="45720" rtlCol="0" anchor="t"/>
          <a:lstStyle>
            <a:lvl1pPr algn="r">
              <a:defRPr sz="2800">
                <a:solidFill>
                  <a:schemeClr val="accent1"/>
                </a:solidFill>
              </a:defRPr>
            </a:lvl1pPr>
          </a:lstStyle>
          <a:p>
            <a:fld id="{6D22F896-40B5-4ADD-8801-0D06FADFA095}" type="slidenum">
              <a:rPr lang="en-US" dirty="0"/>
              <a:pPr/>
              <a:t>‹#›</a:t>
            </a:fld>
            <a:endParaRPr lang="en-US" dirty="0"/>
          </a:p>
        </p:txBody>
      </p:sp>
      <p:cxnSp>
        <p:nvCxnSpPr>
          <p:cNvPr id="10" name="Straight Connector 9"/>
          <p:cNvCxnSpPr/>
          <p:nvPr/>
        </p:nvCxnSpPr>
        <p:spPr>
          <a:xfrm>
            <a:off x="0" y="6128413"/>
            <a:ext cx="12192000" cy="0"/>
          </a:xfrm>
          <a:prstGeom prst="line">
            <a:avLst/>
          </a:prstGeom>
          <a:ln w="12700">
            <a:solidFill>
              <a:srgbClr val="000001">
                <a:alpha val="20000"/>
              </a:srgbClr>
            </a:solidFill>
          </a:ln>
        </p:spPr>
        <p:style>
          <a:lnRef idx="1">
            <a:schemeClr val="accent1"/>
          </a:lnRef>
          <a:fillRef idx="0">
            <a:schemeClr val="accent1"/>
          </a:fillRef>
          <a:effectRef idx="0">
            <a:schemeClr val="accent1"/>
          </a:effectRef>
          <a:fontRef idx="minor">
            <a:schemeClr val="tx1"/>
          </a:fontRef>
        </p:style>
      </p:cxn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l" defTabSz="914400" rtl="0" eaLnBrk="1" latinLnBrk="0" hangingPunct="1">
        <a:lnSpc>
          <a:spcPct val="90000"/>
        </a:lnSpc>
        <a:spcBef>
          <a:spcPct val="0"/>
        </a:spcBef>
        <a:buNone/>
        <a:defRPr sz="3200" b="0" i="0" kern="1200" cap="all">
          <a:solidFill>
            <a:schemeClr val="tx1"/>
          </a:solidFill>
          <a:effectLst/>
          <a:latin typeface="+mj-lt"/>
          <a:ea typeface="+mj-ea"/>
          <a:cs typeface="+mj-cs"/>
        </a:defRPr>
      </a:lvl1pPr>
    </p:titleStyle>
    <p:bodyStyle>
      <a:lvl1pPr marL="228600" indent="-228600" algn="l" defTabSz="914400" rtl="0" eaLnBrk="1" latinLnBrk="0" hangingPunct="1">
        <a:lnSpc>
          <a:spcPct val="120000"/>
        </a:lnSpc>
        <a:spcBef>
          <a:spcPts val="1000"/>
        </a:spcBef>
        <a:buClr>
          <a:schemeClr val="accent1"/>
        </a:buClr>
        <a:buSzPct val="100000"/>
        <a:buFont typeface="Arial" panose="020B0604020202020204" pitchFamily="34" charset="0"/>
        <a:buChar char="•"/>
        <a:defRPr sz="2000" kern="1200">
          <a:solidFill>
            <a:schemeClr val="tx1"/>
          </a:solidFill>
          <a:effectLst/>
          <a:latin typeface="+mn-lt"/>
          <a:ea typeface="+mn-ea"/>
          <a:cs typeface="+mn-cs"/>
        </a:defRPr>
      </a:lvl1pPr>
      <a:lvl2pPr marL="6858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800" kern="1200" cap="none" baseline="0">
          <a:solidFill>
            <a:schemeClr val="tx1"/>
          </a:solidFill>
          <a:effectLst/>
          <a:latin typeface="+mn-lt"/>
          <a:ea typeface="+mn-ea"/>
          <a:cs typeface="+mn-cs"/>
        </a:defRPr>
      </a:lvl2pPr>
      <a:lvl3pPr marL="11430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600" kern="1200">
          <a:solidFill>
            <a:schemeClr val="tx1"/>
          </a:solidFill>
          <a:effectLst/>
          <a:latin typeface="+mn-lt"/>
          <a:ea typeface="+mn-ea"/>
          <a:cs typeface="+mn-cs"/>
        </a:defRPr>
      </a:lvl3pPr>
      <a:lvl4pPr marL="16002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400" kern="1200" cap="none" baseline="0">
          <a:solidFill>
            <a:schemeClr val="tx1"/>
          </a:solidFill>
          <a:effectLst/>
          <a:latin typeface="+mn-lt"/>
          <a:ea typeface="+mn-ea"/>
          <a:cs typeface="+mn-cs"/>
        </a:defRPr>
      </a:lvl4pPr>
      <a:lvl5pPr marL="20574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5pPr>
      <a:lvl6pPr marL="25146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6pPr>
      <a:lvl7pPr marL="29718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7pPr>
      <a:lvl8pPr marL="34290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baseline="0">
          <a:solidFill>
            <a:schemeClr val="tx1"/>
          </a:solidFill>
          <a:effectLst/>
          <a:latin typeface="+mn-lt"/>
          <a:ea typeface="+mn-ea"/>
          <a:cs typeface="+mn-cs"/>
        </a:defRPr>
      </a:lvl8pPr>
      <a:lvl9pPr marL="38862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baseline="0">
          <a:solidFill>
            <a:schemeClr val="tx1"/>
          </a:solidFill>
          <a:effectLst/>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DB1797B-5A39-4261-81DC-7908E6CC87FF}"/>
              </a:ext>
            </a:extLst>
          </p:cNvPr>
          <p:cNvSpPr>
            <a:spLocks noGrp="1"/>
          </p:cNvSpPr>
          <p:nvPr>
            <p:ph type="ctrTitle"/>
          </p:nvPr>
        </p:nvSpPr>
        <p:spPr/>
        <p:txBody>
          <a:bodyPr>
            <a:normAutofit/>
          </a:bodyPr>
          <a:lstStyle/>
          <a:p>
            <a:r>
              <a:rPr lang="en-US" sz="4800" dirty="0"/>
              <a:t>Forest management program</a:t>
            </a:r>
          </a:p>
        </p:txBody>
      </p:sp>
      <p:sp>
        <p:nvSpPr>
          <p:cNvPr id="3" name="Subtitle 2">
            <a:extLst>
              <a:ext uri="{FF2B5EF4-FFF2-40B4-BE49-F238E27FC236}">
                <a16:creationId xmlns:a16="http://schemas.microsoft.com/office/drawing/2014/main" id="{4FE8D7F1-B638-4450-96D4-F6896EACEF12}"/>
              </a:ext>
            </a:extLst>
          </p:cNvPr>
          <p:cNvSpPr>
            <a:spLocks noGrp="1"/>
          </p:cNvSpPr>
          <p:nvPr>
            <p:ph type="subTitle" idx="1"/>
          </p:nvPr>
        </p:nvSpPr>
        <p:spPr/>
        <p:txBody>
          <a:bodyPr>
            <a:normAutofit fontScale="92500"/>
          </a:bodyPr>
          <a:lstStyle/>
          <a:p>
            <a:r>
              <a:rPr lang="en-US" dirty="0"/>
              <a:t>Gold mountain community services district board of directors meeting</a:t>
            </a:r>
          </a:p>
          <a:p>
            <a:r>
              <a:rPr lang="en-US" dirty="0"/>
              <a:t>June 12, 2020</a:t>
            </a:r>
          </a:p>
        </p:txBody>
      </p:sp>
    </p:spTree>
    <p:extLst>
      <p:ext uri="{BB962C8B-B14F-4D97-AF65-F5344CB8AC3E}">
        <p14:creationId xmlns:p14="http://schemas.microsoft.com/office/powerpoint/2010/main" val="96484267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4FB5910-2B44-4594-BF2F-D25F7D28F663}"/>
              </a:ext>
            </a:extLst>
          </p:cNvPr>
          <p:cNvSpPr>
            <a:spLocks noGrp="1"/>
          </p:cNvSpPr>
          <p:nvPr>
            <p:ph type="title"/>
          </p:nvPr>
        </p:nvSpPr>
        <p:spPr/>
        <p:txBody>
          <a:bodyPr>
            <a:normAutofit fontScale="90000"/>
          </a:bodyPr>
          <a:lstStyle/>
          <a:p>
            <a:br>
              <a:rPr lang="en-US" dirty="0"/>
            </a:br>
            <a:r>
              <a:rPr lang="en-US" dirty="0"/>
              <a:t>WHY ADOPT A FIRE FUEL MAINTENANCE PROGRAM?</a:t>
            </a:r>
            <a:endParaRPr lang="en-US" sz="3600" dirty="0"/>
          </a:p>
        </p:txBody>
      </p:sp>
      <p:sp>
        <p:nvSpPr>
          <p:cNvPr id="3" name="Content Placeholder 2">
            <a:extLst>
              <a:ext uri="{FF2B5EF4-FFF2-40B4-BE49-F238E27FC236}">
                <a16:creationId xmlns:a16="http://schemas.microsoft.com/office/drawing/2014/main" id="{2EE363F0-6813-44A8-B2EE-9C08E95E5680}"/>
              </a:ext>
            </a:extLst>
          </p:cNvPr>
          <p:cNvSpPr>
            <a:spLocks noGrp="1"/>
          </p:cNvSpPr>
          <p:nvPr>
            <p:ph idx="1"/>
          </p:nvPr>
        </p:nvSpPr>
        <p:spPr/>
        <p:txBody>
          <a:bodyPr>
            <a:normAutofit fontScale="62500" lnSpcReduction="20000"/>
          </a:bodyPr>
          <a:lstStyle/>
          <a:p>
            <a:r>
              <a:rPr lang="en-US" b="1" dirty="0"/>
              <a:t>Precedence</a:t>
            </a:r>
            <a:r>
              <a:rPr lang="en-US" dirty="0"/>
              <a:t> - Nakoma Community and the Homeowners Association embraced an aggressive Hazardous Fuel Treatment Program in 2014.   Intent of previous HOA boards was to develop and implement a fuels maintenance program, post the Hazardous Fuel Treatment Program.  A concept of a maintenance program has been drafted under the </a:t>
            </a:r>
            <a:r>
              <a:rPr lang="en-US" u="sng" dirty="0"/>
              <a:t>Forest Management Program</a:t>
            </a:r>
            <a:r>
              <a:rPr lang="en-US" dirty="0"/>
              <a:t>.</a:t>
            </a:r>
          </a:p>
          <a:p>
            <a:r>
              <a:rPr lang="en-US" b="1" dirty="0"/>
              <a:t>Stewardship Excellence </a:t>
            </a:r>
            <a:r>
              <a:rPr lang="en-US" dirty="0"/>
              <a:t>- Nakoma Community has one of the most admired fuel treatment programs in the County and the program has become the standard for other communities to achieve.  It’s a known fact that maintaining forested land in a fire safe condition increases resiliency to wildfire and can reduce forest and structural damage due to a wildfire event.</a:t>
            </a:r>
          </a:p>
          <a:p>
            <a:r>
              <a:rPr lang="en-US" b="1" dirty="0"/>
              <a:t>Community Demand </a:t>
            </a:r>
            <a:r>
              <a:rPr lang="en-US" dirty="0"/>
              <a:t>– By a vote of the membership, 2018 &amp; 2019 CC&amp;R approved and adopted changes further strengthened HOA and owner requirements to maintain Nakoma Community lands in a fire safe condition.  2019 changes embedded the term, </a:t>
            </a:r>
            <a:r>
              <a:rPr lang="en-US" u="sng" dirty="0"/>
              <a:t>Hazardous Fuel Treatment Program Standards</a:t>
            </a:r>
            <a:r>
              <a:rPr lang="en-US" dirty="0"/>
              <a:t> in the CC&amp;R’s.</a:t>
            </a:r>
          </a:p>
          <a:p>
            <a:r>
              <a:rPr lang="en-US" b="1" dirty="0"/>
              <a:t>Property Value and Resell </a:t>
            </a:r>
            <a:r>
              <a:rPr lang="en-US" dirty="0"/>
              <a:t>- The community’s Hazardous Fuel Treatment Program is so widely known that real estate agents are reaching out to the community to obtain a listing of lots that are not compliant so proper disclosure to the prospective buyer can occur.</a:t>
            </a:r>
          </a:p>
          <a:p>
            <a:r>
              <a:rPr lang="en-US" b="1" dirty="0"/>
              <a:t>Astute Buyers </a:t>
            </a:r>
            <a:r>
              <a:rPr lang="en-US" dirty="0"/>
              <a:t>- Prospective buyers are well informed of community ground maintenance programs in Truckee and Tahoe and are asking if the Nakoma Community Association maintains homesite parcels for the owner in a fire safe condition.</a:t>
            </a:r>
          </a:p>
          <a:p>
            <a:endParaRPr lang="en-US" dirty="0"/>
          </a:p>
          <a:p>
            <a:endParaRPr lang="en-US" dirty="0"/>
          </a:p>
        </p:txBody>
      </p:sp>
      <p:sp>
        <p:nvSpPr>
          <p:cNvPr id="4" name="Slide Number Placeholder 3">
            <a:extLst>
              <a:ext uri="{FF2B5EF4-FFF2-40B4-BE49-F238E27FC236}">
                <a16:creationId xmlns:a16="http://schemas.microsoft.com/office/drawing/2014/main" id="{CE544373-B0C1-4809-94A6-4322F3A0AB8A}"/>
              </a:ext>
            </a:extLst>
          </p:cNvPr>
          <p:cNvSpPr>
            <a:spLocks noGrp="1"/>
          </p:cNvSpPr>
          <p:nvPr>
            <p:ph type="sldNum" sz="quarter" idx="12"/>
          </p:nvPr>
        </p:nvSpPr>
        <p:spPr/>
        <p:txBody>
          <a:bodyPr/>
          <a:lstStyle/>
          <a:p>
            <a:fld id="{6D22F896-40B5-4ADD-8801-0D06FADFA095}" type="slidenum">
              <a:rPr lang="en-US" smtClean="0"/>
              <a:t>2</a:t>
            </a:fld>
            <a:endParaRPr lang="en-US" dirty="0"/>
          </a:p>
        </p:txBody>
      </p:sp>
    </p:spTree>
    <p:extLst>
      <p:ext uri="{BB962C8B-B14F-4D97-AF65-F5344CB8AC3E}">
        <p14:creationId xmlns:p14="http://schemas.microsoft.com/office/powerpoint/2010/main" val="91765612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1CD8566-F9AC-4328-9FE4-CD5C6B7AF0BC}"/>
              </a:ext>
            </a:extLst>
          </p:cNvPr>
          <p:cNvSpPr>
            <a:spLocks noGrp="1"/>
          </p:cNvSpPr>
          <p:nvPr>
            <p:ph type="title"/>
          </p:nvPr>
        </p:nvSpPr>
        <p:spPr/>
        <p:txBody>
          <a:bodyPr/>
          <a:lstStyle/>
          <a:p>
            <a:r>
              <a:rPr lang="en-US" dirty="0"/>
              <a:t>Results - hazardous fuel treatment program</a:t>
            </a:r>
          </a:p>
        </p:txBody>
      </p:sp>
      <p:sp>
        <p:nvSpPr>
          <p:cNvPr id="3" name="Content Placeholder 2">
            <a:extLst>
              <a:ext uri="{FF2B5EF4-FFF2-40B4-BE49-F238E27FC236}">
                <a16:creationId xmlns:a16="http://schemas.microsoft.com/office/drawing/2014/main" id="{D15424DC-4665-48D2-8BDD-CAD69771823D}"/>
              </a:ext>
            </a:extLst>
          </p:cNvPr>
          <p:cNvSpPr>
            <a:spLocks noGrp="1"/>
          </p:cNvSpPr>
          <p:nvPr>
            <p:ph idx="1"/>
          </p:nvPr>
        </p:nvSpPr>
        <p:spPr/>
        <p:txBody>
          <a:bodyPr>
            <a:normAutofit fontScale="85000" lnSpcReduction="10000"/>
          </a:bodyPr>
          <a:lstStyle/>
          <a:p>
            <a:r>
              <a:rPr lang="en-US" sz="2400" dirty="0"/>
              <a:t>Owners in the community have done an outstanding job of bringing their properties into compliance with the HFT Program as prescribed by the HFT Standards</a:t>
            </a:r>
          </a:p>
          <a:p>
            <a:r>
              <a:rPr lang="en-US" sz="2400" dirty="0"/>
              <a:t>In five years, this program has been responsible for the treatment of 220 residential lots covering </a:t>
            </a:r>
            <a:r>
              <a:rPr lang="en-US" sz="2400" u="sng" dirty="0"/>
              <a:t>494 acres</a:t>
            </a:r>
            <a:endParaRPr lang="en-US" sz="2400" dirty="0"/>
          </a:p>
          <a:p>
            <a:r>
              <a:rPr lang="en-US" sz="2400" dirty="0">
                <a:solidFill>
                  <a:srgbClr val="C00000"/>
                </a:solidFill>
              </a:rPr>
              <a:t>91% of the 401 homesites are compliant</a:t>
            </a:r>
          </a:p>
          <a:p>
            <a:pPr lvl="1"/>
            <a:endParaRPr lang="en-US" u="sng" dirty="0"/>
          </a:p>
          <a:p>
            <a:pPr lvl="1"/>
            <a:r>
              <a:rPr lang="en-US" sz="2200" u="sng" dirty="0"/>
              <a:t>36 or just 9% of the 401 </a:t>
            </a:r>
            <a:r>
              <a:rPr lang="en-US" sz="2200" dirty="0"/>
              <a:t>residential lots have not been treated or fully treated and </a:t>
            </a:r>
            <a:r>
              <a:rPr lang="en-US" sz="2200" u="sng" dirty="0"/>
              <a:t>do not comply </a:t>
            </a:r>
            <a:r>
              <a:rPr lang="en-US" sz="2200" dirty="0"/>
              <a:t>with the Hazardous Fuel Treatment Standards</a:t>
            </a:r>
          </a:p>
          <a:p>
            <a:pPr lvl="1"/>
            <a:r>
              <a:rPr lang="en-US" sz="2200" dirty="0"/>
              <a:t>Of the 815 residential acres in the community,  </a:t>
            </a:r>
            <a:r>
              <a:rPr lang="en-US" sz="2200" u="sng" dirty="0"/>
              <a:t>8% or 65 acres </a:t>
            </a:r>
            <a:r>
              <a:rPr lang="en-US" sz="2200" dirty="0"/>
              <a:t>have not been treated</a:t>
            </a:r>
          </a:p>
        </p:txBody>
      </p:sp>
      <p:sp>
        <p:nvSpPr>
          <p:cNvPr id="5" name="Slide Number Placeholder 4">
            <a:extLst>
              <a:ext uri="{FF2B5EF4-FFF2-40B4-BE49-F238E27FC236}">
                <a16:creationId xmlns:a16="http://schemas.microsoft.com/office/drawing/2014/main" id="{0A91A46D-29EC-4040-8C27-2A1287FAC297}"/>
              </a:ext>
            </a:extLst>
          </p:cNvPr>
          <p:cNvSpPr>
            <a:spLocks noGrp="1"/>
          </p:cNvSpPr>
          <p:nvPr>
            <p:ph type="sldNum" sz="quarter" idx="12"/>
          </p:nvPr>
        </p:nvSpPr>
        <p:spPr/>
        <p:txBody>
          <a:bodyPr/>
          <a:lstStyle/>
          <a:p>
            <a:fld id="{6D22F896-40B5-4ADD-8801-0D06FADFA095}" type="slidenum">
              <a:rPr lang="en-US" smtClean="0"/>
              <a:t>3</a:t>
            </a:fld>
            <a:endParaRPr lang="en-US" dirty="0"/>
          </a:p>
        </p:txBody>
      </p:sp>
    </p:spTree>
    <p:extLst>
      <p:ext uri="{BB962C8B-B14F-4D97-AF65-F5344CB8AC3E}">
        <p14:creationId xmlns:p14="http://schemas.microsoft.com/office/powerpoint/2010/main" val="216624577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FF18F7D-A5A5-4A3F-B92F-9E23B99C35A2}"/>
              </a:ext>
            </a:extLst>
          </p:cNvPr>
          <p:cNvSpPr>
            <a:spLocks noGrp="1"/>
          </p:cNvSpPr>
          <p:nvPr>
            <p:ph type="title"/>
          </p:nvPr>
        </p:nvSpPr>
        <p:spPr/>
        <p:txBody>
          <a:bodyPr/>
          <a:lstStyle/>
          <a:p>
            <a:r>
              <a:rPr lang="en-US" dirty="0"/>
              <a:t>KEY TO continuing SUCCESS</a:t>
            </a:r>
          </a:p>
        </p:txBody>
      </p:sp>
      <p:sp>
        <p:nvSpPr>
          <p:cNvPr id="3" name="Content Placeholder 2">
            <a:extLst>
              <a:ext uri="{FF2B5EF4-FFF2-40B4-BE49-F238E27FC236}">
                <a16:creationId xmlns:a16="http://schemas.microsoft.com/office/drawing/2014/main" id="{3BD9E6CE-B201-438A-A45C-8C1AB2026229}"/>
              </a:ext>
            </a:extLst>
          </p:cNvPr>
          <p:cNvSpPr>
            <a:spLocks noGrp="1"/>
          </p:cNvSpPr>
          <p:nvPr>
            <p:ph idx="1"/>
          </p:nvPr>
        </p:nvSpPr>
        <p:spPr/>
        <p:txBody>
          <a:bodyPr>
            <a:normAutofit/>
          </a:bodyPr>
          <a:lstStyle/>
          <a:p>
            <a:r>
              <a:rPr lang="en-US" sz="2200" dirty="0"/>
              <a:t>Commitment with board buy-in that allocating Fire Tax monies to treat Nakoma Community lands* with an on-going, border-to-border forest management program, should be part of the CSD fiscal budget</a:t>
            </a:r>
          </a:p>
          <a:p>
            <a:pPr lvl="1"/>
            <a:r>
              <a:rPr lang="en-US" sz="2000" dirty="0"/>
              <a:t>Since 2006, the HOA and CSD have financially supported fire fuel management in the community with strategies that have evolved over time and that benefit the viability of the community and the forest</a:t>
            </a:r>
          </a:p>
          <a:p>
            <a:pPr marL="0" indent="0">
              <a:buNone/>
            </a:pPr>
            <a:r>
              <a:rPr lang="en-US" sz="2400" dirty="0"/>
              <a:t>*</a:t>
            </a:r>
            <a:r>
              <a:rPr lang="en-US" sz="1800" dirty="0"/>
              <a:t>excludes golf course fairways, greens, tee boxes and 100’ defensible space around structures</a:t>
            </a:r>
          </a:p>
          <a:p>
            <a:pPr lvl="1"/>
            <a:endParaRPr lang="en-US" sz="2200" dirty="0"/>
          </a:p>
          <a:p>
            <a:endParaRPr lang="en-US" dirty="0"/>
          </a:p>
          <a:p>
            <a:endParaRPr lang="en-US" dirty="0"/>
          </a:p>
        </p:txBody>
      </p:sp>
      <p:sp>
        <p:nvSpPr>
          <p:cNvPr id="4" name="Slide Number Placeholder 3">
            <a:extLst>
              <a:ext uri="{FF2B5EF4-FFF2-40B4-BE49-F238E27FC236}">
                <a16:creationId xmlns:a16="http://schemas.microsoft.com/office/drawing/2014/main" id="{88BC1081-6730-4F04-A53E-D8CD70CD6E83}"/>
              </a:ext>
            </a:extLst>
          </p:cNvPr>
          <p:cNvSpPr>
            <a:spLocks noGrp="1"/>
          </p:cNvSpPr>
          <p:nvPr>
            <p:ph type="sldNum" sz="quarter" idx="12"/>
          </p:nvPr>
        </p:nvSpPr>
        <p:spPr/>
        <p:txBody>
          <a:bodyPr/>
          <a:lstStyle/>
          <a:p>
            <a:fld id="{6D22F896-40B5-4ADD-8801-0D06FADFA095}" type="slidenum">
              <a:rPr lang="en-US" smtClean="0"/>
              <a:t>4</a:t>
            </a:fld>
            <a:endParaRPr lang="en-US" dirty="0"/>
          </a:p>
        </p:txBody>
      </p:sp>
    </p:spTree>
    <p:extLst>
      <p:ext uri="{BB962C8B-B14F-4D97-AF65-F5344CB8AC3E}">
        <p14:creationId xmlns:p14="http://schemas.microsoft.com/office/powerpoint/2010/main" val="134354509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E96CE7BA-A17F-4F66-A2F8-66917BB444C1}"/>
              </a:ext>
            </a:extLst>
          </p:cNvPr>
          <p:cNvSpPr>
            <a:spLocks noGrp="1"/>
          </p:cNvSpPr>
          <p:nvPr>
            <p:ph idx="1"/>
          </p:nvPr>
        </p:nvSpPr>
        <p:spPr>
          <a:xfrm>
            <a:off x="1451579" y="2015732"/>
            <a:ext cx="9603275" cy="3370915"/>
          </a:xfrm>
        </p:spPr>
        <p:txBody>
          <a:bodyPr/>
          <a:lstStyle/>
          <a:p>
            <a:r>
              <a:rPr lang="en-US" dirty="0"/>
              <a:t>Creates an actionable and ongoing managed process for treating </a:t>
            </a:r>
            <a:r>
              <a:rPr lang="en-US" u="sng" dirty="0"/>
              <a:t>all</a:t>
            </a:r>
            <a:r>
              <a:rPr lang="en-US" dirty="0"/>
              <a:t> Nakoma lands</a:t>
            </a:r>
          </a:p>
          <a:p>
            <a:r>
              <a:rPr lang="en-US" dirty="0"/>
              <a:t>Creates a 3-entity stakeholder committee, HOA, CSD and Nakoma Resort with responsibility to commit to funding, leadership and communication for the Program </a:t>
            </a:r>
          </a:p>
          <a:p>
            <a:r>
              <a:rPr lang="en-US" dirty="0"/>
              <a:t>Maintains consistency of the Hazardous Fuel Treatment Standards</a:t>
            </a:r>
          </a:p>
          <a:p>
            <a:r>
              <a:rPr lang="en-US" dirty="0"/>
              <a:t>Anchored by Nakoma Community Association CC&amp;R requirements</a:t>
            </a:r>
          </a:p>
          <a:p>
            <a:r>
              <a:rPr lang="en-US" dirty="0"/>
              <a:t>Managed by Program Manager, not volunteers</a:t>
            </a:r>
          </a:p>
          <a:p>
            <a:pPr marL="0" indent="0">
              <a:buNone/>
            </a:pPr>
            <a:endParaRPr lang="en-US" dirty="0"/>
          </a:p>
        </p:txBody>
      </p:sp>
      <p:sp>
        <p:nvSpPr>
          <p:cNvPr id="5" name="Title 4">
            <a:extLst>
              <a:ext uri="{FF2B5EF4-FFF2-40B4-BE49-F238E27FC236}">
                <a16:creationId xmlns:a16="http://schemas.microsoft.com/office/drawing/2014/main" id="{359D39BC-0E82-40D2-9627-3B963E439191}"/>
              </a:ext>
            </a:extLst>
          </p:cNvPr>
          <p:cNvSpPr>
            <a:spLocks noGrp="1"/>
          </p:cNvSpPr>
          <p:nvPr>
            <p:ph type="title"/>
          </p:nvPr>
        </p:nvSpPr>
        <p:spPr/>
        <p:txBody>
          <a:bodyPr/>
          <a:lstStyle/>
          <a:p>
            <a:r>
              <a:rPr lang="en-US" dirty="0"/>
              <a:t>Forest management program</a:t>
            </a:r>
          </a:p>
        </p:txBody>
      </p:sp>
      <p:sp>
        <p:nvSpPr>
          <p:cNvPr id="6" name="Slide Number Placeholder 5">
            <a:extLst>
              <a:ext uri="{FF2B5EF4-FFF2-40B4-BE49-F238E27FC236}">
                <a16:creationId xmlns:a16="http://schemas.microsoft.com/office/drawing/2014/main" id="{AFCA1363-41F0-4CD1-8E26-6485CF19E0A9}"/>
              </a:ext>
            </a:extLst>
          </p:cNvPr>
          <p:cNvSpPr>
            <a:spLocks noGrp="1"/>
          </p:cNvSpPr>
          <p:nvPr>
            <p:ph type="sldNum" sz="quarter" idx="12"/>
          </p:nvPr>
        </p:nvSpPr>
        <p:spPr/>
        <p:txBody>
          <a:bodyPr/>
          <a:lstStyle/>
          <a:p>
            <a:fld id="{6D22F896-40B5-4ADD-8801-0D06FADFA095}" type="slidenum">
              <a:rPr lang="en-US" smtClean="0"/>
              <a:t>5</a:t>
            </a:fld>
            <a:endParaRPr lang="en-US" dirty="0"/>
          </a:p>
        </p:txBody>
      </p:sp>
    </p:spTree>
    <p:extLst>
      <p:ext uri="{BB962C8B-B14F-4D97-AF65-F5344CB8AC3E}">
        <p14:creationId xmlns:p14="http://schemas.microsoft.com/office/powerpoint/2010/main" val="364110750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5AD434C-CAA5-4F2D-A113-A92319554A53}"/>
              </a:ext>
            </a:extLst>
          </p:cNvPr>
          <p:cNvSpPr>
            <a:spLocks noGrp="1"/>
          </p:cNvSpPr>
          <p:nvPr>
            <p:ph type="title"/>
          </p:nvPr>
        </p:nvSpPr>
        <p:spPr/>
        <p:txBody>
          <a:bodyPr/>
          <a:lstStyle/>
          <a:p>
            <a:r>
              <a:rPr lang="en-US" dirty="0"/>
              <a:t>2006 Gold Mountain CSD Fire tax </a:t>
            </a:r>
          </a:p>
        </p:txBody>
      </p:sp>
      <p:sp>
        <p:nvSpPr>
          <p:cNvPr id="3" name="Content Placeholder 2">
            <a:extLst>
              <a:ext uri="{FF2B5EF4-FFF2-40B4-BE49-F238E27FC236}">
                <a16:creationId xmlns:a16="http://schemas.microsoft.com/office/drawing/2014/main" id="{4FB2D06F-173B-4461-B125-FB2B9A8627F8}"/>
              </a:ext>
            </a:extLst>
          </p:cNvPr>
          <p:cNvSpPr>
            <a:spLocks noGrp="1"/>
          </p:cNvSpPr>
          <p:nvPr>
            <p:ph idx="1"/>
          </p:nvPr>
        </p:nvSpPr>
        <p:spPr/>
        <p:txBody>
          <a:bodyPr/>
          <a:lstStyle/>
          <a:p>
            <a:r>
              <a:rPr lang="en-US" sz="2400" dirty="0"/>
              <a:t>In 2006, community members voted to pass the CSD fire tax ballot measure.  The measure identified the intended purposes for the monies collected that support community fire protection and fire prevention initiatives</a:t>
            </a:r>
          </a:p>
          <a:p>
            <a:r>
              <a:rPr lang="en-US" sz="2400" u="sng" dirty="0"/>
              <a:t>Hazardous Fuel Treatment was one of the identified fire tax purposes  </a:t>
            </a:r>
          </a:p>
          <a:p>
            <a:pPr marL="0" indent="0">
              <a:buNone/>
            </a:pPr>
            <a:endParaRPr lang="en-US" dirty="0"/>
          </a:p>
        </p:txBody>
      </p:sp>
      <p:sp>
        <p:nvSpPr>
          <p:cNvPr id="4" name="Slide Number Placeholder 3">
            <a:extLst>
              <a:ext uri="{FF2B5EF4-FFF2-40B4-BE49-F238E27FC236}">
                <a16:creationId xmlns:a16="http://schemas.microsoft.com/office/drawing/2014/main" id="{7C679AEF-7874-4C89-BD55-0EEAA5C2A61C}"/>
              </a:ext>
            </a:extLst>
          </p:cNvPr>
          <p:cNvSpPr>
            <a:spLocks noGrp="1"/>
          </p:cNvSpPr>
          <p:nvPr>
            <p:ph type="sldNum" sz="quarter" idx="12"/>
          </p:nvPr>
        </p:nvSpPr>
        <p:spPr/>
        <p:txBody>
          <a:bodyPr/>
          <a:lstStyle/>
          <a:p>
            <a:fld id="{6D22F896-40B5-4ADD-8801-0D06FADFA095}" type="slidenum">
              <a:rPr lang="en-US" smtClean="0"/>
              <a:t>6</a:t>
            </a:fld>
            <a:endParaRPr lang="en-US" dirty="0"/>
          </a:p>
        </p:txBody>
      </p:sp>
    </p:spTree>
    <p:extLst>
      <p:ext uri="{BB962C8B-B14F-4D97-AF65-F5344CB8AC3E}">
        <p14:creationId xmlns:p14="http://schemas.microsoft.com/office/powerpoint/2010/main" val="32580459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08BA2AB-9EF7-47F4-A653-47621777D71B}"/>
              </a:ext>
            </a:extLst>
          </p:cNvPr>
          <p:cNvSpPr>
            <a:spLocks noGrp="1"/>
          </p:cNvSpPr>
          <p:nvPr>
            <p:ph type="title"/>
          </p:nvPr>
        </p:nvSpPr>
        <p:spPr/>
        <p:txBody>
          <a:bodyPr/>
          <a:lstStyle/>
          <a:p>
            <a:r>
              <a:rPr lang="en-US" dirty="0"/>
              <a:t>Discussion </a:t>
            </a:r>
          </a:p>
        </p:txBody>
      </p:sp>
      <p:sp>
        <p:nvSpPr>
          <p:cNvPr id="3" name="Content Placeholder 2">
            <a:extLst>
              <a:ext uri="{FF2B5EF4-FFF2-40B4-BE49-F238E27FC236}">
                <a16:creationId xmlns:a16="http://schemas.microsoft.com/office/drawing/2014/main" id="{AAED5922-1E3F-4709-9FC0-9AEA642DEC75}"/>
              </a:ext>
            </a:extLst>
          </p:cNvPr>
          <p:cNvSpPr>
            <a:spLocks noGrp="1"/>
          </p:cNvSpPr>
          <p:nvPr>
            <p:ph idx="1"/>
          </p:nvPr>
        </p:nvSpPr>
        <p:spPr/>
        <p:txBody>
          <a:bodyPr>
            <a:normAutofit lnSpcReduction="10000"/>
          </a:bodyPr>
          <a:lstStyle/>
          <a:p>
            <a:r>
              <a:rPr lang="en-US" dirty="0"/>
              <a:t>Does the Forest Management Program meet the desires of the community and CSD?</a:t>
            </a:r>
          </a:p>
          <a:p>
            <a:r>
              <a:rPr lang="en-US" dirty="0"/>
              <a:t>Do components of the Forest Management Program deliver on CSD responsibilities as outlined in the Fire Tax initiative that passed in 2006?</a:t>
            </a:r>
          </a:p>
          <a:p>
            <a:r>
              <a:rPr lang="en-US" dirty="0"/>
              <a:t>Does program funding within existing Fire Tax budget seem reasonable?</a:t>
            </a:r>
          </a:p>
          <a:p>
            <a:pPr lvl="1"/>
            <a:r>
              <a:rPr lang="en-US" dirty="0"/>
              <a:t>Historically the CSD has funded $15,000 annually for fire fuel treatment projects</a:t>
            </a:r>
          </a:p>
          <a:p>
            <a:r>
              <a:rPr lang="en-US" dirty="0"/>
              <a:t> Does the board support the concept as detailed in the Forest Management Program draft?</a:t>
            </a:r>
          </a:p>
          <a:p>
            <a:r>
              <a:rPr lang="en-US" dirty="0"/>
              <a:t>Is the board ready to vote to accept the concept or is other detail needed?</a:t>
            </a:r>
          </a:p>
        </p:txBody>
      </p:sp>
      <p:sp>
        <p:nvSpPr>
          <p:cNvPr id="4" name="Slide Number Placeholder 3">
            <a:extLst>
              <a:ext uri="{FF2B5EF4-FFF2-40B4-BE49-F238E27FC236}">
                <a16:creationId xmlns:a16="http://schemas.microsoft.com/office/drawing/2014/main" id="{90360272-4A5C-4FC0-BF7B-161ECEEB0476}"/>
              </a:ext>
            </a:extLst>
          </p:cNvPr>
          <p:cNvSpPr>
            <a:spLocks noGrp="1"/>
          </p:cNvSpPr>
          <p:nvPr>
            <p:ph type="sldNum" sz="quarter" idx="12"/>
          </p:nvPr>
        </p:nvSpPr>
        <p:spPr/>
        <p:txBody>
          <a:bodyPr/>
          <a:lstStyle/>
          <a:p>
            <a:fld id="{6D22F896-40B5-4ADD-8801-0D06FADFA095}" type="slidenum">
              <a:rPr lang="en-US" smtClean="0"/>
              <a:t>7</a:t>
            </a:fld>
            <a:endParaRPr lang="en-US" dirty="0"/>
          </a:p>
        </p:txBody>
      </p:sp>
    </p:spTree>
    <p:extLst>
      <p:ext uri="{BB962C8B-B14F-4D97-AF65-F5344CB8AC3E}">
        <p14:creationId xmlns:p14="http://schemas.microsoft.com/office/powerpoint/2010/main" val="177973914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BAAEEFF-45FD-4725-8190-68ED186E84B1}"/>
              </a:ext>
            </a:extLst>
          </p:cNvPr>
          <p:cNvSpPr>
            <a:spLocks noGrp="1"/>
          </p:cNvSpPr>
          <p:nvPr>
            <p:ph type="title"/>
          </p:nvPr>
        </p:nvSpPr>
        <p:spPr/>
        <p:txBody>
          <a:bodyPr/>
          <a:lstStyle/>
          <a:p>
            <a:r>
              <a:rPr lang="en-US" dirty="0"/>
              <a:t>2019 CC&amp;R CHANGE</a:t>
            </a:r>
          </a:p>
        </p:txBody>
      </p:sp>
      <p:pic>
        <p:nvPicPr>
          <p:cNvPr id="4" name="Content Placeholder 3">
            <a:extLst>
              <a:ext uri="{FF2B5EF4-FFF2-40B4-BE49-F238E27FC236}">
                <a16:creationId xmlns:a16="http://schemas.microsoft.com/office/drawing/2014/main" id="{4DF00246-B302-47A6-869B-8EFD3BA4ABC4}"/>
              </a:ext>
            </a:extLst>
          </p:cNvPr>
          <p:cNvPicPr>
            <a:picLocks noGrp="1"/>
          </p:cNvPicPr>
          <p:nvPr>
            <p:ph idx="1"/>
          </p:nvPr>
        </p:nvPicPr>
        <p:blipFill>
          <a:blip r:embed="rId2">
            <a:extLst>
              <a:ext uri="{28A0092B-C50C-407E-A947-70E740481C1C}">
                <a14:useLocalDpi xmlns:a14="http://schemas.microsoft.com/office/drawing/2010/main" val="0"/>
              </a:ext>
            </a:extLst>
          </a:blip>
          <a:srcRect/>
          <a:stretch>
            <a:fillRect/>
          </a:stretch>
        </p:blipFill>
        <p:spPr bwMode="auto">
          <a:xfrm>
            <a:off x="1173992" y="3806554"/>
            <a:ext cx="9977887" cy="1846973"/>
          </a:xfrm>
          <a:prstGeom prst="rect">
            <a:avLst/>
          </a:prstGeom>
          <a:noFill/>
          <a:ln>
            <a:noFill/>
          </a:ln>
        </p:spPr>
      </p:pic>
      <p:sp>
        <p:nvSpPr>
          <p:cNvPr id="5" name="TextBox 4">
            <a:extLst>
              <a:ext uri="{FF2B5EF4-FFF2-40B4-BE49-F238E27FC236}">
                <a16:creationId xmlns:a16="http://schemas.microsoft.com/office/drawing/2014/main" id="{4BC478FD-062D-4616-A1A1-4E3518B79E65}"/>
              </a:ext>
            </a:extLst>
          </p:cNvPr>
          <p:cNvSpPr txBox="1"/>
          <p:nvPr/>
        </p:nvSpPr>
        <p:spPr>
          <a:xfrm>
            <a:off x="1552754" y="1951672"/>
            <a:ext cx="9356785" cy="1631216"/>
          </a:xfrm>
          <a:prstGeom prst="rect">
            <a:avLst/>
          </a:prstGeom>
          <a:noFill/>
        </p:spPr>
        <p:txBody>
          <a:bodyPr wrap="square" rtlCol="0">
            <a:spAutoFit/>
          </a:bodyPr>
          <a:lstStyle/>
          <a:p>
            <a:pPr marL="285750" indent="-285750">
              <a:buFont typeface="Arial" panose="020B0604020202020204" pitchFamily="34" charset="0"/>
              <a:buChar char="•"/>
            </a:pPr>
            <a:r>
              <a:rPr lang="en-US" sz="2000" dirty="0"/>
              <a:t>From 2015-2019, the Hazardous Fuel Treatment Committee worked to strengthen HOA CC&amp;R’s in support of the HFT Program.  One of the more important CC&amp;R changes made official by a vote of the </a:t>
            </a:r>
            <a:r>
              <a:rPr lang="en-US" sz="2000"/>
              <a:t>community,  gives </a:t>
            </a:r>
            <a:r>
              <a:rPr lang="en-US" sz="2000" dirty="0"/>
              <a:t>the HOA the authority to enter any Lot, outside building envelopes and golf course corridors, to conduct HFT work</a:t>
            </a:r>
          </a:p>
        </p:txBody>
      </p:sp>
      <p:sp>
        <p:nvSpPr>
          <p:cNvPr id="6" name="Slide Number Placeholder 5">
            <a:extLst>
              <a:ext uri="{FF2B5EF4-FFF2-40B4-BE49-F238E27FC236}">
                <a16:creationId xmlns:a16="http://schemas.microsoft.com/office/drawing/2014/main" id="{29FEA8DB-F5B6-4D54-82D7-B5EB54BC23BD}"/>
              </a:ext>
            </a:extLst>
          </p:cNvPr>
          <p:cNvSpPr>
            <a:spLocks noGrp="1"/>
          </p:cNvSpPr>
          <p:nvPr>
            <p:ph type="sldNum" sz="quarter" idx="12"/>
          </p:nvPr>
        </p:nvSpPr>
        <p:spPr/>
        <p:txBody>
          <a:bodyPr/>
          <a:lstStyle/>
          <a:p>
            <a:fld id="{6D22F896-40B5-4ADD-8801-0D06FADFA095}" type="slidenum">
              <a:rPr lang="en-US" smtClean="0"/>
              <a:t>8</a:t>
            </a:fld>
            <a:endParaRPr lang="en-US" dirty="0"/>
          </a:p>
        </p:txBody>
      </p:sp>
    </p:spTree>
    <p:extLst>
      <p:ext uri="{BB962C8B-B14F-4D97-AF65-F5344CB8AC3E}">
        <p14:creationId xmlns:p14="http://schemas.microsoft.com/office/powerpoint/2010/main" val="188547403"/>
      </p:ext>
    </p:extLst>
  </p:cSld>
  <p:clrMapOvr>
    <a:masterClrMapping/>
  </p:clrMapOvr>
</p:sld>
</file>

<file path=ppt/theme/theme1.xml><?xml version="1.0" encoding="utf-8"?>
<a:theme xmlns:a="http://schemas.openxmlformats.org/drawingml/2006/main" name="Gallery">
  <a:themeElements>
    <a:clrScheme name="Gallery">
      <a:dk1>
        <a:sysClr val="windowText" lastClr="000000"/>
      </a:dk1>
      <a:lt1>
        <a:sysClr val="window" lastClr="FFFFFF"/>
      </a:lt1>
      <a:dk2>
        <a:srgbClr val="454545"/>
      </a:dk2>
      <a:lt2>
        <a:srgbClr val="DFDBD5"/>
      </a:lt2>
      <a:accent1>
        <a:srgbClr val="B71E42"/>
      </a:accent1>
      <a:accent2>
        <a:srgbClr val="DE478E"/>
      </a:accent2>
      <a:accent3>
        <a:srgbClr val="BC72F0"/>
      </a:accent3>
      <a:accent4>
        <a:srgbClr val="795FAF"/>
      </a:accent4>
      <a:accent5>
        <a:srgbClr val="586EA6"/>
      </a:accent5>
      <a:accent6>
        <a:srgbClr val="6892A0"/>
      </a:accent6>
      <a:hlink>
        <a:srgbClr val="FA2B5C"/>
      </a:hlink>
      <a:folHlink>
        <a:srgbClr val="BC658E"/>
      </a:folHlink>
    </a:clrScheme>
    <a:fontScheme name="Gallery">
      <a:majorFont>
        <a:latin typeface="Gill Sans MT" panose="020B0502020104020203"/>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Gill Sans MT" panose="020B0502020104020203"/>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Gallery">
      <a:fillStyleLst>
        <a:solidFill>
          <a:schemeClr val="phClr"/>
        </a:solidFill>
        <a:gradFill rotWithShape="1">
          <a:gsLst>
            <a:gs pos="0">
              <a:schemeClr val="phClr">
                <a:tint val="54000"/>
                <a:alpha val="100000"/>
                <a:satMod val="105000"/>
                <a:lumMod val="110000"/>
              </a:schemeClr>
            </a:gs>
            <a:gs pos="100000">
              <a:schemeClr val="phClr">
                <a:tint val="78000"/>
                <a:alpha val="92000"/>
                <a:satMod val="109000"/>
                <a:lumMod val="100000"/>
              </a:schemeClr>
            </a:gs>
          </a:gsLst>
          <a:lin ang="5400000" scaled="0"/>
        </a:gradFill>
        <a:gradFill rotWithShape="1">
          <a:gsLst>
            <a:gs pos="0">
              <a:schemeClr val="phClr">
                <a:tint val="98000"/>
                <a:satMod val="110000"/>
                <a:lumMod val="104000"/>
              </a:schemeClr>
            </a:gs>
            <a:gs pos="69000">
              <a:schemeClr val="phClr">
                <a:shade val="88000"/>
                <a:satMod val="130000"/>
                <a:lumMod val="92000"/>
              </a:schemeClr>
            </a:gs>
            <a:gs pos="100000">
              <a:schemeClr val="phClr">
                <a:shade val="78000"/>
                <a:satMod val="130000"/>
                <a:lumMod val="92000"/>
              </a:schemeClr>
            </a:gs>
          </a:gsLst>
          <a:lin ang="5400000" scaled="0"/>
        </a:gradFill>
      </a:fillStyleLst>
      <a:lnStyleLst>
        <a:ln w="9525" cap="flat" cmpd="sng" algn="ctr">
          <a:solidFill>
            <a:schemeClr val="phClr"/>
          </a:solidFill>
          <a:prstDash val="solid"/>
        </a:ln>
        <a:ln w="15875" cap="flat" cmpd="sng" algn="ctr">
          <a:solidFill>
            <a:schemeClr val="phClr"/>
          </a:solidFill>
          <a:prstDash val="solid"/>
        </a:ln>
        <a:ln w="22225" cap="flat" cmpd="sng" algn="ctr">
          <a:solidFill>
            <a:schemeClr val="phClr"/>
          </a:solidFill>
          <a:prstDash val="solid"/>
        </a:ln>
      </a:lnStyleLst>
      <a:effectStyleLst>
        <a:effectStyle>
          <a:effectLst/>
        </a:effectStyle>
        <a:effectStyle>
          <a:effectLst/>
        </a:effectStyle>
        <a:effectStyle>
          <a:effectLst>
            <a:outerShdw blurRad="50800" dist="50800" dir="5400000" sx="96000" sy="96000" rotWithShape="0">
              <a:srgbClr val="000000">
                <a:alpha val="48000"/>
              </a:srgbClr>
            </a:outerShdw>
          </a:effectLst>
          <a:scene3d>
            <a:camera prst="orthographicFront">
              <a:rot lat="0" lon="0" rev="0"/>
            </a:camera>
            <a:lightRig rig="balanced" dir="t">
              <a:rot lat="0" lon="0" rev="1080000"/>
            </a:lightRig>
          </a:scene3d>
          <a:sp3d>
            <a:bevelT w="38100" h="12700" prst="softRound"/>
          </a:sp3d>
        </a:effectStyle>
      </a:effectStyleLst>
      <a:bgFillStyleLst>
        <a:solidFill>
          <a:schemeClr val="phClr"/>
        </a:solidFill>
        <a:solidFill>
          <a:schemeClr val="phClr"/>
        </a:solidFill>
        <a:gradFill rotWithShape="1">
          <a:gsLst>
            <a:gs pos="0">
              <a:schemeClr val="phClr">
                <a:tint val="94000"/>
                <a:satMod val="80000"/>
                <a:lumMod val="106000"/>
              </a:schemeClr>
            </a:gs>
            <a:gs pos="100000">
              <a:schemeClr val="phClr">
                <a:shade val="8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Gallery" id="{BBFCD31E-59A1-489D-B089-A3EAD7CAE12E}" vid="{F5E91637-A7B6-4E27-B710-77DA7014EE1E}"/>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TM10001114[[fn=Gallery]]</Template>
  <TotalTime>2532</TotalTime>
  <Words>749</Words>
  <Application>Microsoft Office PowerPoint</Application>
  <PresentationFormat>Widescreen</PresentationFormat>
  <Paragraphs>46</Paragraphs>
  <Slides>8</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8</vt:i4>
      </vt:variant>
    </vt:vector>
  </HeadingPairs>
  <TitlesOfParts>
    <vt:vector size="12" baseType="lpstr">
      <vt:lpstr>Arial</vt:lpstr>
      <vt:lpstr>Calibri</vt:lpstr>
      <vt:lpstr>Gill Sans MT</vt:lpstr>
      <vt:lpstr>Gallery</vt:lpstr>
      <vt:lpstr>Forest management program</vt:lpstr>
      <vt:lpstr> WHY ADOPT A FIRE FUEL MAINTENANCE PROGRAM?</vt:lpstr>
      <vt:lpstr>Results - hazardous fuel treatment program</vt:lpstr>
      <vt:lpstr>KEY TO continuing SUCCESS</vt:lpstr>
      <vt:lpstr>Forest management program</vt:lpstr>
      <vt:lpstr>2006 Gold Mountain CSD Fire tax </vt:lpstr>
      <vt:lpstr>Discussion </vt:lpstr>
      <vt:lpstr>2019 CC&amp;R CHANGE</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Cary Curtis</dc:creator>
  <cp:lastModifiedBy>Tiana Bradley</cp:lastModifiedBy>
  <cp:revision>42</cp:revision>
  <cp:lastPrinted>2020-05-25T23:27:54Z</cp:lastPrinted>
  <dcterms:created xsi:type="dcterms:W3CDTF">2020-05-24T21:34:31Z</dcterms:created>
  <dcterms:modified xsi:type="dcterms:W3CDTF">2020-06-11T21:39:58Z</dcterms:modified>
</cp:coreProperties>
</file>

<file path=docProps/thumbnail.jpeg>
</file>